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xlsx" ContentType="application/vnd.openxmlformats-officedocument.spreadsheetml.sheet"/>
  <Default Extension="tif" ContentType="image/t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0" r:id="rId2"/>
    <p:sldId id="288" r:id="rId3"/>
    <p:sldId id="299" r:id="rId4"/>
    <p:sldId id="320" r:id="rId5"/>
    <p:sldId id="297" r:id="rId6"/>
    <p:sldId id="300" r:id="rId7"/>
    <p:sldId id="294" r:id="rId8"/>
    <p:sldId id="305" r:id="rId9"/>
    <p:sldId id="307" r:id="rId10"/>
    <p:sldId id="308" r:id="rId11"/>
    <p:sldId id="311" r:id="rId12"/>
    <p:sldId id="290" r:id="rId13"/>
    <p:sldId id="317" r:id="rId14"/>
    <p:sldId id="316" r:id="rId15"/>
    <p:sldId id="314" r:id="rId16"/>
    <p:sldId id="315" r:id="rId17"/>
    <p:sldId id="319" r:id="rId18"/>
    <p:sldId id="279" r:id="rId1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28"/>
    <p:restoredTop sz="86418"/>
  </p:normalViewPr>
  <p:slideViewPr>
    <p:cSldViewPr snapToGrid="0" snapToObjects="1">
      <p:cViewPr varScale="1">
        <p:scale>
          <a:sx n="76" d="100"/>
          <a:sy n="76" d="100"/>
        </p:scale>
        <p:origin x="2128" y="192"/>
      </p:cViewPr>
      <p:guideLst/>
    </p:cSldViewPr>
  </p:slideViewPr>
  <p:outlineViewPr>
    <p:cViewPr>
      <p:scale>
        <a:sx n="33" d="100"/>
        <a:sy n="33" d="100"/>
      </p:scale>
      <p:origin x="0" y="-9704"/>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bg1"/>
                </a:solidFill>
                <a:latin typeface="Franklin Gothic Demi Cond" charset="0"/>
                <a:ea typeface="Franklin Gothic Demi Cond" charset="0"/>
                <a:cs typeface="Franklin Gothic Demi Cond" charset="0"/>
              </a:defRPr>
            </a:pPr>
            <a:r>
              <a:rPr lang="en-US" sz="2800" dirty="0" smtClean="0">
                <a:latin typeface="Franklin Gothic Demi Cond" charset="0"/>
                <a:ea typeface="Franklin Gothic Demi Cond" charset="0"/>
                <a:cs typeface="Franklin Gothic Demi Cond" charset="0"/>
              </a:rPr>
              <a:t>Characteristics of this group</a:t>
            </a:r>
            <a:endParaRPr lang="mr-IN" sz="2800" dirty="0">
              <a:latin typeface="Franklin Gothic Demi Cond" charset="0"/>
              <a:ea typeface="Franklin Gothic Demi Cond" charset="0"/>
              <a:cs typeface="Franklin Gothic Demi Cond" charset="0"/>
            </a:endParaRP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bg1"/>
              </a:solidFill>
              <a:latin typeface="Franklin Gothic Demi Cond" charset="0"/>
              <a:ea typeface="Franklin Gothic Demi Cond" charset="0"/>
              <a:cs typeface="Franklin Gothic Demi Cond" charset="0"/>
            </a:defRPr>
          </a:pPr>
          <a:endParaRPr lang="en-US"/>
        </a:p>
      </c:txPr>
    </c:title>
    <c:autoTitleDeleted val="0"/>
    <c:plotArea>
      <c:layout/>
      <c:barChart>
        <c:barDir val="col"/>
        <c:grouping val="clustered"/>
        <c:varyColors val="0"/>
        <c:ser>
          <c:idx val="0"/>
          <c:order val="0"/>
          <c:tx>
            <c:strRef>
              <c:f>Sheet1!$A$1</c:f>
              <c:strCache>
                <c:ptCount val="1"/>
                <c:pt idx="0">
                  <c:v>18-24</c:v>
                </c:pt>
              </c:strCache>
            </c:strRef>
          </c:tx>
          <c:spPr>
            <a:solidFill>
              <a:schemeClr val="accent1"/>
            </a:solidFill>
            <a:ln>
              <a:noFill/>
            </a:ln>
            <a:effectLst/>
          </c:spPr>
          <c:invertIfNegative val="0"/>
          <c:cat>
            <c:strRef>
              <c:f>Sheet1!$A$14:$A$19</c:f>
              <c:strCache>
                <c:ptCount val="6"/>
                <c:pt idx="0">
                  <c:v>step 1 - lowest</c:v>
                </c:pt>
                <c:pt idx="1">
                  <c:v>step 2 - low</c:v>
                </c:pt>
                <c:pt idx="2">
                  <c:v>step 3 - low-middle</c:v>
                </c:pt>
                <c:pt idx="3">
                  <c:v>step 4 - middle-high</c:v>
                </c:pt>
                <c:pt idx="4">
                  <c:v>step 5 - high</c:v>
                </c:pt>
                <c:pt idx="5">
                  <c:v>step 6 - highest</c:v>
                </c:pt>
              </c:strCache>
            </c:strRef>
          </c:cat>
          <c:val>
            <c:numRef>
              <c:f>Sheet1!$B$14:$B$19</c:f>
              <c:numCache>
                <c:formatCode>General</c:formatCode>
                <c:ptCount val="6"/>
                <c:pt idx="0">
                  <c:v>2.0</c:v>
                </c:pt>
                <c:pt idx="1">
                  <c:v>11.0</c:v>
                </c:pt>
                <c:pt idx="2">
                  <c:v>34.0</c:v>
                </c:pt>
                <c:pt idx="3">
                  <c:v>15.0</c:v>
                </c:pt>
                <c:pt idx="4">
                  <c:v>5.0</c:v>
                </c:pt>
              </c:numCache>
            </c:numRef>
          </c:val>
        </c:ser>
        <c:dLbls>
          <c:showLegendKey val="0"/>
          <c:showVal val="0"/>
          <c:showCatName val="0"/>
          <c:showSerName val="0"/>
          <c:showPercent val="0"/>
          <c:showBubbleSize val="0"/>
        </c:dLbls>
        <c:gapWidth val="219"/>
        <c:overlap val="-27"/>
        <c:axId val="-947866880"/>
        <c:axId val="-1113893648"/>
      </c:barChart>
      <c:catAx>
        <c:axId val="-947866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Franklin Gothic Medium Cond" charset="0"/>
                <a:ea typeface="Franklin Gothic Medium Cond" charset="0"/>
                <a:cs typeface="Franklin Gothic Medium Cond" charset="0"/>
              </a:defRPr>
            </a:pPr>
            <a:endParaRPr lang="en-US"/>
          </a:p>
        </c:txPr>
        <c:crossAx val="-1113893648"/>
        <c:crosses val="autoZero"/>
        <c:auto val="1"/>
        <c:lblAlgn val="ctr"/>
        <c:lblOffset val="100"/>
        <c:noMultiLvlLbl val="0"/>
      </c:catAx>
      <c:valAx>
        <c:axId val="-1113893648"/>
        <c:scaling>
          <c:orientation val="minMax"/>
        </c:scaling>
        <c:delete val="0"/>
        <c:axPos val="l"/>
        <c:majorGridlines>
          <c:spPr>
            <a:ln w="9525" cap="flat" cmpd="sng" algn="ctr">
              <a:solidFill>
                <a:schemeClr val="tx1">
                  <a:lumMod val="15000"/>
                  <a:lumOff val="85000"/>
                </a:schemeClr>
              </a:solidFill>
              <a:round/>
            </a:ln>
            <a:effectLst/>
          </c:spPr>
        </c:majorGridlines>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947866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solidFill>
      <a:srgbClr val="FFFFFF"/>
    </a:solidFill>
    <a:ln>
      <a:no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7" name="Shape 1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18" name="Shape 1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age">
    <p:spTree>
      <p:nvGrpSpPr>
        <p:cNvPr id="1" name=""/>
        <p:cNvGrpSpPr/>
        <p:nvPr/>
      </p:nvGrpSpPr>
      <p:grpSpPr>
        <a:xfrm>
          <a:off x="0" y="0"/>
          <a:ext cx="0" cy="0"/>
          <a:chOff x="0" y="0"/>
          <a:chExt cx="0" cy="0"/>
        </a:xfrm>
      </p:grpSpPr>
      <p:sp>
        <p:nvSpPr>
          <p:cNvPr id="16" name="Rectangle"/>
          <p:cNvSpPr/>
          <p:nvPr/>
        </p:nvSpPr>
        <p:spPr>
          <a:xfrm>
            <a:off x="7323" y="9335242"/>
            <a:ext cx="12990155" cy="418358"/>
          </a:xfrm>
          <a:prstGeom prst="rect">
            <a:avLst/>
          </a:prstGeom>
          <a:solidFill>
            <a:srgbClr val="120997"/>
          </a:solidFill>
          <a:ln w="12700">
            <a:miter lim="400000"/>
          </a:ln>
        </p:spPr>
        <p:txBody>
          <a:bodyPr lIns="65023" tIns="65023" rIns="65023" bIns="65023" anchor="ctr"/>
          <a:lstStyle/>
          <a:p>
            <a:pPr marL="32511" marR="32511" defTabSz="617727">
              <a:defRPr sz="3800">
                <a:uFill>
                  <a:solidFill>
                    <a:srgbClr val="000000"/>
                  </a:solidFill>
                </a:uFill>
                <a:latin typeface="Franklin Gothic Medium Cond"/>
                <a:ea typeface="Franklin Gothic Medium Cond"/>
                <a:cs typeface="Franklin Gothic Medium Cond"/>
                <a:sym typeface="Franklin Gothic Medium Cond"/>
              </a:defRPr>
            </a:pPr>
            <a:endParaRPr/>
          </a:p>
        </p:txBody>
      </p:sp>
      <p:pic>
        <p:nvPicPr>
          <p:cNvPr id="17" name="white_narrate logo_transparent_72dpi.png" descr="white_narrate logo_transparent_72dpi.png"/>
          <p:cNvPicPr>
            <a:picLocks noChangeAspect="1"/>
          </p:cNvPicPr>
          <p:nvPr/>
        </p:nvPicPr>
        <p:blipFill>
          <a:blip r:embed="rId2">
            <a:extLst/>
          </a:blip>
          <a:stretch>
            <a:fillRect/>
          </a:stretch>
        </p:blipFill>
        <p:spPr>
          <a:xfrm>
            <a:off x="50800" y="9359154"/>
            <a:ext cx="955542" cy="371600"/>
          </a:xfrm>
          <a:prstGeom prst="rect">
            <a:avLst/>
          </a:prstGeom>
          <a:ln w="12700">
            <a:miter lim="400000"/>
          </a:ln>
        </p:spPr>
      </p:pic>
      <p:pic>
        <p:nvPicPr>
          <p:cNvPr id="18" name="Narrate_06_lowercase_transparent.png" descr="Narrate_06_lowercase_transparent.png"/>
          <p:cNvPicPr>
            <a:picLocks noChangeAspect="1"/>
          </p:cNvPicPr>
          <p:nvPr/>
        </p:nvPicPr>
        <p:blipFill>
          <a:blip r:embed="rId3">
            <a:alphaModFix amt="15379"/>
            <a:extLst/>
          </a:blip>
          <a:stretch>
            <a:fillRect/>
          </a:stretch>
        </p:blipFill>
        <p:spPr>
          <a:xfrm>
            <a:off x="2329168" y="378401"/>
            <a:ext cx="8346464" cy="9098398"/>
          </a:xfrm>
          <a:prstGeom prst="rect">
            <a:avLst/>
          </a:prstGeom>
          <a:ln w="25400"/>
        </p:spPr>
      </p:pic>
      <p:sp>
        <p:nvSpPr>
          <p:cNvPr id="19" name="Title Text"/>
          <p:cNvSpPr txBox="1">
            <a:spLocks noGrp="1"/>
          </p:cNvSpPr>
          <p:nvPr>
            <p:ph type="title"/>
          </p:nvPr>
        </p:nvSpPr>
        <p:spPr>
          <a:xfrm>
            <a:off x="1933376" y="508396"/>
            <a:ext cx="9138048" cy="2700785"/>
          </a:xfrm>
          <a:prstGeom prst="rect">
            <a:avLst/>
          </a:prstGeom>
        </p:spPr>
        <p:txBody>
          <a:bodyPr>
            <a:noAutofit/>
          </a:bodyPr>
          <a:lstStyle>
            <a:lvl1pPr algn="ctr">
              <a:defRPr sz="6000">
                <a:solidFill>
                  <a:srgbClr val="088498"/>
                </a:solidFill>
              </a:defRPr>
            </a:lvl1pPr>
          </a:lstStyle>
          <a:p>
            <a:r>
              <a:t>Title Text</a:t>
            </a:r>
          </a:p>
        </p:txBody>
      </p:sp>
      <p:sp>
        <p:nvSpPr>
          <p:cNvPr id="20" name="Rectangle"/>
          <p:cNvSpPr/>
          <p:nvPr/>
        </p:nvSpPr>
        <p:spPr>
          <a:xfrm>
            <a:off x="0" y="-1"/>
            <a:ext cx="13004800" cy="409449"/>
          </a:xfrm>
          <a:prstGeom prst="rect">
            <a:avLst/>
          </a:prstGeom>
          <a:solidFill>
            <a:srgbClr val="120997"/>
          </a:solidFill>
          <a:ln w="12700">
            <a:miter lim="400000"/>
          </a:ln>
        </p:spPr>
        <p:txBody>
          <a:bodyPr lIns="65023" tIns="65023" rIns="65023" bIns="65023" anchor="ctr"/>
          <a:lstStyle/>
          <a:p>
            <a:pPr marL="32511" marR="32511" defTabSz="617727">
              <a:defRPr sz="3800">
                <a:solidFill>
                  <a:srgbClr val="000000"/>
                </a:solidFill>
                <a:uFill>
                  <a:solidFill>
                    <a:srgbClr val="000000"/>
                  </a:solidFill>
                </a:uFill>
                <a:latin typeface="Gill Sans"/>
                <a:ea typeface="Gill Sans"/>
                <a:cs typeface="Gill Sans"/>
                <a:sym typeface="Gill Sans"/>
              </a:defRPr>
            </a:pPr>
            <a:endParaRPr/>
          </a:p>
        </p:txBody>
      </p:sp>
      <p:sp>
        <p:nvSpPr>
          <p:cNvPr id="21" name="Slide Number"/>
          <p:cNvSpPr txBox="1">
            <a:spLocks noGrp="1"/>
          </p:cNvSpPr>
          <p:nvPr>
            <p:ph type="sldNum" sz="quarter" idx="2"/>
          </p:nvPr>
        </p:nvSpPr>
        <p:spPr>
          <a:xfrm>
            <a:off x="12585485" y="9356852"/>
            <a:ext cx="392780" cy="409449"/>
          </a:xfrm>
          <a:prstGeom prst="rect">
            <a:avLst/>
          </a:prstGeom>
        </p:spPr>
        <p:txBody>
          <a:bodyPr/>
          <a:lstStyle/>
          <a:p>
            <a:fld id="{86CB4B4D-7CA3-9044-876B-883B54F8677D}" type="slidenum">
              <a:t>‹#›</a:t>
            </a:fld>
            <a:endParaRPr/>
          </a:p>
        </p:txBody>
      </p:sp>
      <p:sp>
        <p:nvSpPr>
          <p:cNvPr id="22" name="Body Level One…"/>
          <p:cNvSpPr txBox="1">
            <a:spLocks noGrp="1"/>
          </p:cNvSpPr>
          <p:nvPr>
            <p:ph type="body" sz="half" idx="1"/>
          </p:nvPr>
        </p:nvSpPr>
        <p:spPr>
          <a:xfrm>
            <a:off x="647699" y="3417490"/>
            <a:ext cx="11709402" cy="3176639"/>
          </a:xfrm>
          <a:prstGeom prst="rect">
            <a:avLst/>
          </a:prstGeom>
        </p:spPr>
        <p:txBody>
          <a:bodyPr>
            <a:noAutofit/>
          </a:bodyPr>
          <a:lstStyle>
            <a:lvl1pPr marL="57799" marR="57799" algn="r" defTabSz="1295400">
              <a:spcBef>
                <a:spcPts val="0"/>
              </a:spcBef>
              <a:defRPr sz="5000">
                <a:solidFill>
                  <a:srgbClr val="120997"/>
                </a:solidFill>
                <a:uFill>
                  <a:solidFill>
                    <a:srgbClr val="B82C3E"/>
                  </a:solidFill>
                </a:uFill>
                <a:latin typeface="Franklin Gothic Medium Cond"/>
                <a:ea typeface="Franklin Gothic Medium Cond"/>
                <a:cs typeface="Franklin Gothic Medium Cond"/>
                <a:sym typeface="Franklin Gothic Medium Cond"/>
              </a:defRPr>
            </a:lvl1pPr>
            <a:lvl2pPr marL="57799" marR="57799" indent="228600" algn="r" defTabSz="1295400">
              <a:spcBef>
                <a:spcPts val="0"/>
              </a:spcBef>
              <a:buSzTx/>
              <a:buNone/>
              <a:defRPr sz="4600">
                <a:solidFill>
                  <a:srgbClr val="120997"/>
                </a:solidFill>
                <a:uFill>
                  <a:solidFill>
                    <a:srgbClr val="B82C3E"/>
                  </a:solidFill>
                </a:uFill>
                <a:latin typeface="Franklin Gothic Medium Cond"/>
                <a:ea typeface="Franklin Gothic Medium Cond"/>
                <a:cs typeface="Franklin Gothic Medium Cond"/>
                <a:sym typeface="Franklin Gothic Medium Cond"/>
              </a:defRPr>
            </a:lvl2pPr>
            <a:lvl3pPr marL="57799" marR="57799" indent="457200" algn="r" defTabSz="1295400">
              <a:spcBef>
                <a:spcPts val="0"/>
              </a:spcBef>
              <a:buSzTx/>
              <a:buNone/>
              <a:defRPr i="0">
                <a:solidFill>
                  <a:srgbClr val="120997"/>
                </a:solidFill>
                <a:uFill>
                  <a:solidFill>
                    <a:srgbClr val="B82C3E"/>
                  </a:solidFill>
                </a:uFill>
                <a:latin typeface="Franklin Gothic Medium Cond"/>
                <a:ea typeface="Franklin Gothic Medium Cond"/>
                <a:cs typeface="Franklin Gothic Medium Cond"/>
                <a:sym typeface="Franklin Gothic Medium Cond"/>
              </a:defRPr>
            </a:lvl3pPr>
            <a:lvl4pPr marL="57799" marR="57799" indent="685800" algn="r" defTabSz="1295400">
              <a:buSzTx/>
              <a:buNone/>
              <a:defRPr sz="2400" b="0">
                <a:solidFill>
                  <a:srgbClr val="120997"/>
                </a:solidFill>
                <a:uFill>
                  <a:solidFill>
                    <a:srgbClr val="B82C3E"/>
                  </a:solidFill>
                </a:uFill>
                <a:latin typeface="Franklin Gothic Medium Cond"/>
                <a:ea typeface="Franklin Gothic Medium Cond"/>
                <a:cs typeface="Franklin Gothic Medium Cond"/>
                <a:sym typeface="Franklin Gothic Medium Cond"/>
              </a:defRPr>
            </a:lvl4pPr>
            <a:lvl5pPr marL="57799" marR="57799" indent="914400" algn="r" defTabSz="1295400">
              <a:buSzTx/>
              <a:buNone/>
              <a:defRPr i="0">
                <a:solidFill>
                  <a:srgbClr val="120997"/>
                </a:solidFill>
                <a:uFill>
                  <a:solidFill>
                    <a:srgbClr val="B82C3E"/>
                  </a:solidFill>
                </a:uFill>
                <a:latin typeface="Franklin Gothic Medium Cond"/>
                <a:ea typeface="Franklin Gothic Medium Cond"/>
                <a:cs typeface="Franklin Gothic Medium Cond"/>
                <a:sym typeface="Franklin Gothic Medium Cond"/>
              </a:defRPr>
            </a:lvl5pPr>
          </a:lstStyle>
          <a:p>
            <a:r>
              <a:t>Body Level One</a:t>
            </a:r>
          </a:p>
          <a:p>
            <a:pPr lvl="1"/>
            <a:r>
              <a:t>Body Level Two</a:t>
            </a:r>
          </a:p>
          <a:p>
            <a:pPr lvl="2"/>
            <a:r>
              <a:t>Body Level Three</a:t>
            </a:r>
          </a:p>
          <a:p>
            <a:pPr lvl="3"/>
            <a:r>
              <a:t>Body Level Four</a:t>
            </a:r>
          </a:p>
          <a:p>
            <a:pPr lvl="4"/>
            <a:r>
              <a:t>Body Level Five</a:t>
            </a:r>
          </a:p>
        </p:txBody>
      </p:sp>
      <p:sp>
        <p:nvSpPr>
          <p:cNvPr id="11" name="Conf/2017/005 CRS/001 Adapting to the narrative landscape"/>
          <p:cNvSpPr txBox="1"/>
          <p:nvPr userDrawn="1"/>
        </p:nvSpPr>
        <p:spPr>
          <a:xfrm>
            <a:off x="1877765" y="9364286"/>
            <a:ext cx="5281444" cy="346760"/>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nchor="b">
            <a:spAutoFit/>
          </a:bodyPr>
          <a:lstStyle>
            <a:lvl1pPr marL="32511" marR="32511" defTabSz="617727">
              <a:defRPr sz="1400">
                <a:uFill>
                  <a:solidFill>
                    <a:srgbClr val="000000"/>
                  </a:solidFill>
                </a:uFill>
                <a:latin typeface="Franklin Gothic Medium Cond"/>
                <a:ea typeface="Franklin Gothic Medium Cond"/>
                <a:cs typeface="Franklin Gothic Medium Cond"/>
                <a:sym typeface="Franklin Gothic Medium Cond"/>
              </a:defRPr>
            </a:lvl1pPr>
          </a:lstStyle>
          <a:p>
            <a:r>
              <a:rPr dirty="0" smtClean="0"/>
              <a:t>Conf/2017/00</a:t>
            </a:r>
            <a:r>
              <a:rPr lang="en-US" dirty="0" smtClean="0"/>
              <a:t>6</a:t>
            </a:r>
            <a:r>
              <a:rPr lang="en-US" baseline="0" dirty="0" smtClean="0"/>
              <a:t> AEA</a:t>
            </a:r>
            <a:r>
              <a:rPr dirty="0" smtClean="0"/>
              <a:t>/001 </a:t>
            </a:r>
            <a:r>
              <a:rPr lang="en-US" dirty="0" smtClean="0"/>
              <a:t>Evaluating UNDP livelihood programmes in Jordan</a:t>
            </a:r>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Exercise">
    <p:spTree>
      <p:nvGrpSpPr>
        <p:cNvPr id="1" name=""/>
        <p:cNvGrpSpPr/>
        <p:nvPr/>
      </p:nvGrpSpPr>
      <p:grpSpPr>
        <a:xfrm>
          <a:off x="0" y="0"/>
          <a:ext cx="0" cy="0"/>
          <a:chOff x="0" y="0"/>
          <a:chExt cx="0" cy="0"/>
        </a:xfrm>
      </p:grpSpPr>
      <p:sp>
        <p:nvSpPr>
          <p:cNvPr id="42" name="Title Text"/>
          <p:cNvSpPr txBox="1">
            <a:spLocks noGrp="1"/>
          </p:cNvSpPr>
          <p:nvPr>
            <p:ph type="title"/>
          </p:nvPr>
        </p:nvSpPr>
        <p:spPr>
          <a:prstGeom prst="rect">
            <a:avLst/>
          </a:prstGeom>
        </p:spPr>
        <p:txBody>
          <a:bodyPr/>
          <a:lstStyle/>
          <a:p>
            <a:r>
              <a:t>Title Text</a:t>
            </a:r>
          </a:p>
        </p:txBody>
      </p:sp>
      <p:sp>
        <p:nvSpPr>
          <p:cNvPr id="4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Exercise copy">
    <p:spTree>
      <p:nvGrpSpPr>
        <p:cNvPr id="1" name=""/>
        <p:cNvGrpSpPr/>
        <p:nvPr/>
      </p:nvGrpSpPr>
      <p:grpSpPr>
        <a:xfrm>
          <a:off x="0" y="0"/>
          <a:ext cx="0" cy="0"/>
          <a:chOff x="0" y="0"/>
          <a:chExt cx="0" cy="0"/>
        </a:xfrm>
      </p:grpSpPr>
      <p:sp>
        <p:nvSpPr>
          <p:cNvPr id="51" name="Rectangle"/>
          <p:cNvSpPr/>
          <p:nvPr/>
        </p:nvSpPr>
        <p:spPr>
          <a:xfrm>
            <a:off x="0" y="0"/>
            <a:ext cx="13004800" cy="9753600"/>
          </a:xfrm>
          <a:prstGeom prst="rect">
            <a:avLst/>
          </a:prstGeom>
          <a:solidFill>
            <a:srgbClr val="265966"/>
          </a:solidFill>
          <a:ln w="12700">
            <a:miter lim="400000"/>
          </a:ln>
        </p:spPr>
        <p:txBody>
          <a:bodyPr lIns="65023" tIns="65023" rIns="65023" bIns="65023" anchor="ctr"/>
          <a:lstStyle/>
          <a:p>
            <a:pPr marL="32511" marR="32511" defTabSz="617727">
              <a:defRPr sz="3800">
                <a:solidFill>
                  <a:srgbClr val="000000"/>
                </a:solidFill>
                <a:uFill>
                  <a:solidFill>
                    <a:srgbClr val="000000"/>
                  </a:solidFill>
                </a:uFill>
                <a:latin typeface="Gill Sans"/>
                <a:ea typeface="Gill Sans"/>
                <a:cs typeface="Gill Sans"/>
                <a:sym typeface="Gill Sans"/>
              </a:defRPr>
            </a:pPr>
            <a:endParaRPr/>
          </a:p>
        </p:txBody>
      </p:sp>
      <p:sp>
        <p:nvSpPr>
          <p:cNvPr id="52" name="Line"/>
          <p:cNvSpPr/>
          <p:nvPr/>
        </p:nvSpPr>
        <p:spPr>
          <a:xfrm flipV="1">
            <a:off x="398050" y="1747849"/>
            <a:ext cx="1" cy="4899585"/>
          </a:xfrm>
          <a:prstGeom prst="line">
            <a:avLst/>
          </a:prstGeom>
          <a:ln w="3175">
            <a:solidFill>
              <a:srgbClr val="CB1C18"/>
            </a:solidFill>
            <a:miter lim="400000"/>
          </a:ln>
        </p:spPr>
        <p:txBody>
          <a:bodyPr lIns="50800" tIns="50800" rIns="50800" bIns="50800" anchor="ctr"/>
          <a:lstStyle/>
          <a:p>
            <a:pPr>
              <a:defRPr sz="1600">
                <a:solidFill>
                  <a:srgbClr val="000000"/>
                </a:solidFill>
              </a:defRPr>
            </a:pPr>
            <a:endParaRPr/>
          </a:p>
        </p:txBody>
      </p:sp>
      <p:sp>
        <p:nvSpPr>
          <p:cNvPr id="53" name="Title Text"/>
          <p:cNvSpPr txBox="1">
            <a:spLocks noGrp="1"/>
          </p:cNvSpPr>
          <p:nvPr>
            <p:ph type="title"/>
          </p:nvPr>
        </p:nvSpPr>
        <p:spPr>
          <a:prstGeom prst="rect">
            <a:avLst/>
          </a:prstGeom>
        </p:spPr>
        <p:txBody>
          <a:bodyPr/>
          <a:lstStyle>
            <a:lvl1pPr>
              <a:defRPr>
                <a:solidFill>
                  <a:schemeClr val="tx1"/>
                </a:solidFill>
              </a:defRPr>
            </a:lvl1pPr>
          </a:lstStyle>
          <a:p>
            <a:r>
              <a:rPr dirty="0"/>
              <a:t>Title Text</a:t>
            </a:r>
          </a:p>
        </p:txBody>
      </p:sp>
      <p:sp>
        <p:nvSpPr>
          <p:cNvPr id="54" name="Body Level One…"/>
          <p:cNvSpPr txBox="1">
            <a:spLocks noGrp="1"/>
          </p:cNvSpPr>
          <p:nvPr>
            <p:ph type="body" idx="1"/>
          </p:nvPr>
        </p:nvSpPr>
        <p:spPr>
          <a:prstGeom prst="rect">
            <a:avLst/>
          </a:prstGeom>
        </p:spPr>
        <p:txBody>
          <a:bodyPr/>
          <a:lstStyle>
            <a:lvl1pPr>
              <a:defRPr>
                <a:solidFill>
                  <a:schemeClr val="tx1"/>
                </a:solidFill>
              </a:defRPr>
            </a:lvl1pPr>
            <a:lvl2pPr>
              <a:defRPr sz="3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Body Level One</a:t>
            </a:r>
          </a:p>
          <a:p>
            <a:pPr lvl="1"/>
            <a:r>
              <a:t>Body Level Two</a:t>
            </a:r>
          </a:p>
          <a:p>
            <a:pPr lvl="2"/>
            <a:r>
              <a:t>Body Level Three</a:t>
            </a:r>
          </a:p>
          <a:p>
            <a:pPr lvl="3"/>
            <a:r>
              <a:t>Body Level Four</a:t>
            </a:r>
          </a:p>
          <a:p>
            <a:pPr lvl="4"/>
            <a:r>
              <a:t>Body Level Five</a:t>
            </a:r>
          </a:p>
        </p:txBody>
      </p:sp>
      <p:sp>
        <p:nvSpPr>
          <p:cNvPr id="55" name="Rectangle"/>
          <p:cNvSpPr/>
          <p:nvPr/>
        </p:nvSpPr>
        <p:spPr>
          <a:xfrm>
            <a:off x="1462206" y="9047508"/>
            <a:ext cx="11535272" cy="706092"/>
          </a:xfrm>
          <a:prstGeom prst="rect">
            <a:avLst/>
          </a:prstGeom>
          <a:solidFill>
            <a:srgbClr val="265966"/>
          </a:solidFill>
          <a:ln w="12700">
            <a:miter lim="400000"/>
          </a:ln>
        </p:spPr>
        <p:txBody>
          <a:bodyPr lIns="65023" tIns="65023" rIns="65023" bIns="65023" anchor="ctr"/>
          <a:lstStyle/>
          <a:p>
            <a:pPr marL="32511" marR="32511" defTabSz="617727">
              <a:defRPr sz="3800">
                <a:uFill>
                  <a:solidFill>
                    <a:srgbClr val="000000"/>
                  </a:solidFill>
                </a:uFill>
                <a:latin typeface="Franklin Gothic Medium Cond"/>
                <a:ea typeface="Franklin Gothic Medium Cond"/>
                <a:cs typeface="Franklin Gothic Medium Cond"/>
                <a:sym typeface="Franklin Gothic Medium Cond"/>
              </a:defRPr>
            </a:pPr>
            <a:endParaRPr/>
          </a:p>
        </p:txBody>
      </p:sp>
      <p:sp>
        <p:nvSpPr>
          <p:cNvPr id="56"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57" name="white_narrate logo_transparent_72dpi.png" descr="white_narrate logo_transparent_72dpi.png"/>
          <p:cNvPicPr>
            <a:picLocks noChangeAspect="1"/>
          </p:cNvPicPr>
          <p:nvPr/>
        </p:nvPicPr>
        <p:blipFill>
          <a:blip r:embed="rId2">
            <a:extLst/>
          </a:blip>
          <a:stretch>
            <a:fillRect/>
          </a:stretch>
        </p:blipFill>
        <p:spPr>
          <a:xfrm>
            <a:off x="50800" y="9133854"/>
            <a:ext cx="1371600" cy="533401"/>
          </a:xfrm>
          <a:prstGeom prst="rect">
            <a:avLst/>
          </a:prstGeom>
          <a:ln w="12700">
            <a:miter lim="400000"/>
          </a:ln>
        </p:spPr>
      </p:pic>
      <p:sp>
        <p:nvSpPr>
          <p:cNvPr id="58" name="Conf/2017/005 CRS/001 Adapting to the narrative landscape"/>
          <p:cNvSpPr txBox="1"/>
          <p:nvPr/>
        </p:nvSpPr>
        <p:spPr>
          <a:xfrm>
            <a:off x="1877756" y="9364286"/>
            <a:ext cx="5281444" cy="346760"/>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nchor="b">
            <a:spAutoFit/>
          </a:bodyPr>
          <a:lstStyle>
            <a:lvl1pPr marL="32511" marR="32511" defTabSz="617727">
              <a:defRPr sz="1400">
                <a:uFill>
                  <a:solidFill>
                    <a:srgbClr val="000000"/>
                  </a:solidFill>
                </a:uFill>
                <a:latin typeface="Franklin Gothic Medium Cond"/>
                <a:ea typeface="Franklin Gothic Medium Cond"/>
                <a:cs typeface="Franklin Gothic Medium Cond"/>
                <a:sym typeface="Franklin Gothic Medium Cond"/>
              </a:defRPr>
            </a:lvl1pPr>
          </a:lstStyle>
          <a:p>
            <a:r>
              <a:rPr lang="en-US" dirty="0" err="1" smtClean="0"/>
              <a:t>Conf</a:t>
            </a:r>
            <a:r>
              <a:rPr lang="en-US" dirty="0" smtClean="0"/>
              <a:t>/2017/006</a:t>
            </a:r>
            <a:r>
              <a:rPr lang="en-US" baseline="0" dirty="0" smtClean="0"/>
              <a:t> AEA</a:t>
            </a:r>
            <a:r>
              <a:rPr lang="en-US" dirty="0" smtClean="0"/>
              <a:t>/001 Evaluating UNDP livelihood </a:t>
            </a:r>
            <a:r>
              <a:rPr lang="en-US" dirty="0" err="1" smtClean="0"/>
              <a:t>programmes</a:t>
            </a:r>
            <a:r>
              <a:rPr lang="en-US" dirty="0" smtClean="0"/>
              <a:t> in Jordan</a:t>
            </a:r>
            <a:endParaRPr lang="en-US"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reserve="1">
  <p:cSld name="1_Title &amp; Copy &amp; Image">
    <p:spTree>
      <p:nvGrpSpPr>
        <p:cNvPr id="1" name=""/>
        <p:cNvGrpSpPr/>
        <p:nvPr/>
      </p:nvGrpSpPr>
      <p:grpSpPr>
        <a:xfrm>
          <a:off x="0" y="0"/>
          <a:ext cx="0" cy="0"/>
          <a:chOff x="0" y="0"/>
          <a:chExt cx="0" cy="0"/>
        </a:xfrm>
      </p:grpSpPr>
      <p:sp>
        <p:nvSpPr>
          <p:cNvPr id="65" name="Line"/>
          <p:cNvSpPr/>
          <p:nvPr/>
        </p:nvSpPr>
        <p:spPr>
          <a:xfrm flipV="1">
            <a:off x="398050" y="1747849"/>
            <a:ext cx="1" cy="4899585"/>
          </a:xfrm>
          <a:prstGeom prst="line">
            <a:avLst/>
          </a:prstGeom>
          <a:ln w="3175">
            <a:solidFill>
              <a:srgbClr val="CB1C18"/>
            </a:solidFill>
            <a:miter lim="400000"/>
          </a:ln>
        </p:spPr>
        <p:txBody>
          <a:bodyPr lIns="50800" tIns="50800" rIns="50800" bIns="50800" anchor="ctr"/>
          <a:lstStyle/>
          <a:p>
            <a:pPr>
              <a:defRPr sz="1600">
                <a:solidFill>
                  <a:srgbClr val="000000"/>
                </a:solidFill>
              </a:defRPr>
            </a:pPr>
            <a:endParaRPr/>
          </a:p>
        </p:txBody>
      </p:sp>
      <p:sp>
        <p:nvSpPr>
          <p:cNvPr id="66" name="Title Text"/>
          <p:cNvSpPr txBox="1">
            <a:spLocks noGrp="1"/>
          </p:cNvSpPr>
          <p:nvPr>
            <p:ph type="title"/>
          </p:nvPr>
        </p:nvSpPr>
        <p:spPr>
          <a:xfrm>
            <a:off x="365124" y="494086"/>
            <a:ext cx="6622361" cy="1165108"/>
          </a:xfrm>
          <a:prstGeom prst="rect">
            <a:avLst/>
          </a:prstGeom>
        </p:spPr>
        <p:txBody>
          <a:bodyPr/>
          <a:lstStyle>
            <a:lvl1pPr>
              <a:defRPr>
                <a:solidFill>
                  <a:srgbClr val="120997"/>
                </a:solidFill>
              </a:defRPr>
            </a:lvl1pPr>
          </a:lstStyle>
          <a:p>
            <a:r>
              <a:t>Title Text</a:t>
            </a:r>
          </a:p>
        </p:txBody>
      </p:sp>
      <p:sp>
        <p:nvSpPr>
          <p:cNvPr id="67" name="Body Level One…"/>
          <p:cNvSpPr txBox="1">
            <a:spLocks noGrp="1"/>
          </p:cNvSpPr>
          <p:nvPr>
            <p:ph type="body" sz="half" idx="1"/>
          </p:nvPr>
        </p:nvSpPr>
        <p:spPr>
          <a:xfrm>
            <a:off x="595312" y="1743831"/>
            <a:ext cx="6027590" cy="7019444"/>
          </a:xfrm>
          <a:prstGeom prst="rect">
            <a:avLst/>
          </a:prstGeom>
        </p:spPr>
        <p:txBody>
          <a:bodyPr/>
          <a:lstStyle>
            <a:lvl1pPr>
              <a:defRPr>
                <a:solidFill>
                  <a:srgbClr val="000000"/>
                </a:solidFill>
              </a:defRPr>
            </a:lvl1pPr>
            <a:lvl2pPr>
              <a:defRPr>
                <a:solidFill>
                  <a:srgbClr val="414141"/>
                </a:solidFill>
              </a:defRPr>
            </a:lvl2pPr>
            <a:lvl3pPr>
              <a:defRPr>
                <a:solidFill>
                  <a:srgbClr val="000000"/>
                </a:solidFill>
              </a:defRPr>
            </a:lvl3pPr>
            <a:lvl4pPr>
              <a:defRPr>
                <a:solidFill>
                  <a:srgbClr val="414141"/>
                </a:solidFill>
              </a:defRPr>
            </a:lvl4pPr>
            <a:lvl5pPr>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68" name="Rectangle"/>
          <p:cNvSpPr/>
          <p:nvPr/>
        </p:nvSpPr>
        <p:spPr>
          <a:xfrm>
            <a:off x="7323" y="9335242"/>
            <a:ext cx="12990155" cy="418358"/>
          </a:xfrm>
          <a:prstGeom prst="rect">
            <a:avLst/>
          </a:prstGeom>
          <a:solidFill>
            <a:srgbClr val="120997"/>
          </a:solidFill>
          <a:ln w="12700">
            <a:miter lim="400000"/>
          </a:ln>
        </p:spPr>
        <p:txBody>
          <a:bodyPr lIns="65023" tIns="65023" rIns="65023" bIns="65023" anchor="ctr"/>
          <a:lstStyle/>
          <a:p>
            <a:pPr marL="32511" marR="32511" defTabSz="617727">
              <a:defRPr sz="3800">
                <a:uFill>
                  <a:solidFill>
                    <a:srgbClr val="000000"/>
                  </a:solidFill>
                </a:uFill>
                <a:latin typeface="Franklin Gothic Medium Cond"/>
                <a:ea typeface="Franklin Gothic Medium Cond"/>
                <a:cs typeface="Franklin Gothic Medium Cond"/>
                <a:sym typeface="Franklin Gothic Medium Cond"/>
              </a:defRPr>
            </a:pPr>
            <a:endParaRPr/>
          </a:p>
        </p:txBody>
      </p:sp>
      <p:sp>
        <p:nvSpPr>
          <p:cNvPr id="69" name="Rectangle"/>
          <p:cNvSpPr/>
          <p:nvPr/>
        </p:nvSpPr>
        <p:spPr>
          <a:xfrm>
            <a:off x="0" y="-1"/>
            <a:ext cx="13004800" cy="409449"/>
          </a:xfrm>
          <a:prstGeom prst="rect">
            <a:avLst/>
          </a:prstGeom>
          <a:solidFill>
            <a:srgbClr val="120997"/>
          </a:solidFill>
          <a:ln w="12700">
            <a:miter lim="400000"/>
          </a:ln>
        </p:spPr>
        <p:txBody>
          <a:bodyPr lIns="65023" tIns="65023" rIns="65023" bIns="65023" anchor="ctr"/>
          <a:lstStyle/>
          <a:p>
            <a:pPr marL="32511" marR="32511" defTabSz="617727">
              <a:defRPr sz="3800">
                <a:solidFill>
                  <a:srgbClr val="000000"/>
                </a:solidFill>
                <a:uFill>
                  <a:solidFill>
                    <a:srgbClr val="000000"/>
                  </a:solidFill>
                </a:uFill>
                <a:latin typeface="Gill Sans"/>
                <a:ea typeface="Gill Sans"/>
                <a:cs typeface="Gill Sans"/>
                <a:sym typeface="Gill Sans"/>
              </a:defRPr>
            </a:pPr>
            <a:endParaRP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1" name="Image"/>
          <p:cNvSpPr>
            <a:spLocks noGrp="1"/>
          </p:cNvSpPr>
          <p:nvPr>
            <p:ph type="pic" sz="half" idx="13"/>
          </p:nvPr>
        </p:nvSpPr>
        <p:spPr>
          <a:xfrm>
            <a:off x="7006608" y="741734"/>
            <a:ext cx="5646383" cy="8270132"/>
          </a:xfrm>
          <a:prstGeom prst="rect">
            <a:avLst/>
          </a:prstGeom>
        </p:spPr>
        <p:txBody>
          <a:bodyPr lIns="91439" tIns="45719" rIns="91439" bIns="45719" anchor="t">
            <a:noAutofit/>
          </a:bodyPr>
          <a:lstStyle/>
          <a:p>
            <a:endParaRPr/>
          </a:p>
        </p:txBody>
      </p:sp>
      <p:pic>
        <p:nvPicPr>
          <p:cNvPr id="72" name="white_narrate logo_transparent_72dpi.png" descr="white_narrate logo_transparent_72dpi.png"/>
          <p:cNvPicPr>
            <a:picLocks noChangeAspect="1"/>
          </p:cNvPicPr>
          <p:nvPr/>
        </p:nvPicPr>
        <p:blipFill>
          <a:blip r:embed="rId2">
            <a:extLst/>
          </a:blip>
          <a:stretch>
            <a:fillRect/>
          </a:stretch>
        </p:blipFill>
        <p:spPr>
          <a:xfrm>
            <a:off x="50800" y="9359154"/>
            <a:ext cx="955542" cy="371600"/>
          </a:xfrm>
          <a:prstGeom prst="rect">
            <a:avLst/>
          </a:prstGeom>
          <a:ln w="12700">
            <a:miter lim="400000"/>
          </a:ln>
        </p:spPr>
      </p:pic>
      <p:sp>
        <p:nvSpPr>
          <p:cNvPr id="73" name="Conf/2017/005 CRS/001 Adapting to the narrative landscape"/>
          <p:cNvSpPr txBox="1"/>
          <p:nvPr/>
        </p:nvSpPr>
        <p:spPr>
          <a:xfrm>
            <a:off x="1877756" y="9364286"/>
            <a:ext cx="5281444" cy="346760"/>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nchor="b">
            <a:spAutoFit/>
          </a:bodyPr>
          <a:lstStyle>
            <a:lvl1pPr marL="32511" marR="32511" defTabSz="617727">
              <a:defRPr sz="1400">
                <a:uFill>
                  <a:solidFill>
                    <a:srgbClr val="000000"/>
                  </a:solidFill>
                </a:uFill>
                <a:latin typeface="Franklin Gothic Medium Cond"/>
                <a:ea typeface="Franklin Gothic Medium Cond"/>
                <a:cs typeface="Franklin Gothic Medium Cond"/>
                <a:sym typeface="Franklin Gothic Medium Cond"/>
              </a:defRPr>
            </a:lvl1pPr>
          </a:lstStyle>
          <a:p>
            <a:r>
              <a:rPr lang="en-US" dirty="0" err="1" smtClean="0"/>
              <a:t>Conf</a:t>
            </a:r>
            <a:r>
              <a:rPr lang="en-US" dirty="0" smtClean="0"/>
              <a:t>/2017/006</a:t>
            </a:r>
            <a:r>
              <a:rPr lang="en-US" baseline="0" dirty="0" smtClean="0"/>
              <a:t> AEA</a:t>
            </a:r>
            <a:r>
              <a:rPr lang="en-US" dirty="0" smtClean="0"/>
              <a:t>/001 Evaluating UNDP livelihood </a:t>
            </a:r>
            <a:r>
              <a:rPr lang="en-US" dirty="0" err="1" smtClean="0"/>
              <a:t>programmes</a:t>
            </a:r>
            <a:r>
              <a:rPr lang="en-US" dirty="0" smtClean="0"/>
              <a:t> in Jordan</a:t>
            </a:r>
            <a:endParaRPr lang="en-US"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Title &amp; Copy &amp; Image">
    <p:spTree>
      <p:nvGrpSpPr>
        <p:cNvPr id="1" name=""/>
        <p:cNvGrpSpPr/>
        <p:nvPr/>
      </p:nvGrpSpPr>
      <p:grpSpPr>
        <a:xfrm>
          <a:off x="0" y="0"/>
          <a:ext cx="0" cy="0"/>
          <a:chOff x="0" y="0"/>
          <a:chExt cx="0" cy="0"/>
        </a:xfrm>
      </p:grpSpPr>
      <p:sp>
        <p:nvSpPr>
          <p:cNvPr id="69" name="Rectangle"/>
          <p:cNvSpPr/>
          <p:nvPr/>
        </p:nvSpPr>
        <p:spPr>
          <a:xfrm>
            <a:off x="0" y="-1"/>
            <a:ext cx="13004800" cy="9339698"/>
          </a:xfrm>
          <a:prstGeom prst="rect">
            <a:avLst/>
          </a:prstGeom>
          <a:solidFill>
            <a:srgbClr val="120997"/>
          </a:solidFill>
          <a:ln w="12700">
            <a:miter lim="400000"/>
          </a:ln>
        </p:spPr>
        <p:txBody>
          <a:bodyPr lIns="65023" tIns="65023" rIns="65023" bIns="65023" anchor="ctr"/>
          <a:lstStyle/>
          <a:p>
            <a:pPr marL="32511" marR="32511" defTabSz="617727">
              <a:defRPr sz="3800">
                <a:solidFill>
                  <a:srgbClr val="000000"/>
                </a:solidFill>
                <a:uFill>
                  <a:solidFill>
                    <a:srgbClr val="000000"/>
                  </a:solidFill>
                </a:uFill>
                <a:latin typeface="Gill Sans"/>
                <a:ea typeface="Gill Sans"/>
                <a:cs typeface="Gill Sans"/>
                <a:sym typeface="Gill Sans"/>
              </a:defRPr>
            </a:pPr>
            <a:endParaRPr/>
          </a:p>
        </p:txBody>
      </p:sp>
      <p:sp>
        <p:nvSpPr>
          <p:cNvPr id="65" name="Line"/>
          <p:cNvSpPr/>
          <p:nvPr/>
        </p:nvSpPr>
        <p:spPr>
          <a:xfrm flipV="1">
            <a:off x="398050" y="1747849"/>
            <a:ext cx="1" cy="4899585"/>
          </a:xfrm>
          <a:prstGeom prst="line">
            <a:avLst/>
          </a:prstGeom>
          <a:ln w="3175">
            <a:solidFill>
              <a:srgbClr val="CB1C18"/>
            </a:solidFill>
            <a:miter lim="400000"/>
          </a:ln>
        </p:spPr>
        <p:txBody>
          <a:bodyPr lIns="50800" tIns="50800" rIns="50800" bIns="50800" anchor="ctr"/>
          <a:lstStyle/>
          <a:p>
            <a:pPr>
              <a:defRPr sz="1600">
                <a:solidFill>
                  <a:srgbClr val="000000"/>
                </a:solidFill>
              </a:defRPr>
            </a:pPr>
            <a:endParaRPr/>
          </a:p>
        </p:txBody>
      </p:sp>
      <p:sp>
        <p:nvSpPr>
          <p:cNvPr id="66" name="Title Text"/>
          <p:cNvSpPr txBox="1">
            <a:spLocks noGrp="1"/>
          </p:cNvSpPr>
          <p:nvPr>
            <p:ph type="title"/>
          </p:nvPr>
        </p:nvSpPr>
        <p:spPr>
          <a:xfrm>
            <a:off x="365124" y="494086"/>
            <a:ext cx="12209923" cy="1165108"/>
          </a:xfrm>
          <a:prstGeom prst="rect">
            <a:avLst/>
          </a:prstGeom>
        </p:spPr>
        <p:txBody>
          <a:bodyPr/>
          <a:lstStyle>
            <a:lvl1pPr>
              <a:defRPr>
                <a:solidFill>
                  <a:schemeClr val="tx1"/>
                </a:solidFill>
              </a:defRPr>
            </a:lvl1pPr>
          </a:lstStyle>
          <a:p>
            <a:r>
              <a:t>Title Text</a:t>
            </a:r>
          </a:p>
        </p:txBody>
      </p:sp>
      <p:sp>
        <p:nvSpPr>
          <p:cNvPr id="67" name="Body Level One…"/>
          <p:cNvSpPr txBox="1">
            <a:spLocks noGrp="1"/>
          </p:cNvSpPr>
          <p:nvPr>
            <p:ph type="body" sz="half" idx="1"/>
          </p:nvPr>
        </p:nvSpPr>
        <p:spPr>
          <a:xfrm>
            <a:off x="595312" y="1743831"/>
            <a:ext cx="11794808" cy="7019444"/>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8" name="Rectangle"/>
          <p:cNvSpPr/>
          <p:nvPr/>
        </p:nvSpPr>
        <p:spPr>
          <a:xfrm>
            <a:off x="7323" y="9335242"/>
            <a:ext cx="12990155" cy="418358"/>
          </a:xfrm>
          <a:prstGeom prst="rect">
            <a:avLst/>
          </a:prstGeom>
          <a:solidFill>
            <a:srgbClr val="120997"/>
          </a:solidFill>
          <a:ln w="12700">
            <a:miter lim="400000"/>
          </a:ln>
        </p:spPr>
        <p:txBody>
          <a:bodyPr lIns="65023" tIns="65023" rIns="65023" bIns="65023" anchor="ctr"/>
          <a:lstStyle/>
          <a:p>
            <a:pPr marL="32511" marR="32511" defTabSz="617727">
              <a:defRPr sz="3800">
                <a:uFill>
                  <a:solidFill>
                    <a:srgbClr val="000000"/>
                  </a:solidFill>
                </a:uFill>
                <a:latin typeface="Franklin Gothic Medium Cond"/>
                <a:ea typeface="Franklin Gothic Medium Cond"/>
                <a:cs typeface="Franklin Gothic Medium Cond"/>
                <a:sym typeface="Franklin Gothic Medium Cond"/>
              </a:defRPr>
            </a:pPr>
            <a:endParaRP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72" name="white_narrate logo_transparent_72dpi.png" descr="white_narrate logo_transparent_72dpi.png"/>
          <p:cNvPicPr>
            <a:picLocks noChangeAspect="1"/>
          </p:cNvPicPr>
          <p:nvPr/>
        </p:nvPicPr>
        <p:blipFill>
          <a:blip r:embed="rId2">
            <a:extLst/>
          </a:blip>
          <a:stretch>
            <a:fillRect/>
          </a:stretch>
        </p:blipFill>
        <p:spPr>
          <a:xfrm>
            <a:off x="50800" y="9359154"/>
            <a:ext cx="955542" cy="371600"/>
          </a:xfrm>
          <a:prstGeom prst="rect">
            <a:avLst/>
          </a:prstGeom>
          <a:ln w="12700">
            <a:miter lim="400000"/>
          </a:ln>
        </p:spPr>
      </p:pic>
      <p:sp>
        <p:nvSpPr>
          <p:cNvPr id="73" name="Conf/2017/005 CRS/001 Adapting to the narrative landscape"/>
          <p:cNvSpPr txBox="1"/>
          <p:nvPr/>
        </p:nvSpPr>
        <p:spPr>
          <a:xfrm>
            <a:off x="1877756" y="9364286"/>
            <a:ext cx="5281444" cy="346760"/>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nchor="b">
            <a:spAutoFit/>
          </a:bodyPr>
          <a:lstStyle>
            <a:lvl1pPr marL="32511" marR="32511" defTabSz="617727">
              <a:defRPr sz="1400">
                <a:uFill>
                  <a:solidFill>
                    <a:srgbClr val="000000"/>
                  </a:solidFill>
                </a:uFill>
                <a:latin typeface="Franklin Gothic Medium Cond"/>
                <a:ea typeface="Franklin Gothic Medium Cond"/>
                <a:cs typeface="Franklin Gothic Medium Cond"/>
                <a:sym typeface="Franklin Gothic Medium Cond"/>
              </a:defRPr>
            </a:lvl1pPr>
          </a:lstStyle>
          <a:p>
            <a:r>
              <a:rPr lang="en-US" dirty="0" err="1" smtClean="0"/>
              <a:t>Conf</a:t>
            </a:r>
            <a:r>
              <a:rPr lang="en-US" dirty="0" smtClean="0"/>
              <a:t>/2017/006</a:t>
            </a:r>
            <a:r>
              <a:rPr lang="en-US" baseline="0" dirty="0" smtClean="0"/>
              <a:t> AEA</a:t>
            </a:r>
            <a:r>
              <a:rPr lang="en-US" dirty="0" smtClean="0"/>
              <a:t>/001 Evaluating UNDP livelihood </a:t>
            </a:r>
            <a:r>
              <a:rPr lang="en-US" dirty="0" err="1" smtClean="0"/>
              <a:t>programmes</a:t>
            </a:r>
            <a:r>
              <a:rPr lang="en-US" dirty="0" smtClean="0"/>
              <a:t> in Jordan</a:t>
            </a:r>
            <a:endParaRPr lang="en-US"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only copy">
    <p:spTree>
      <p:nvGrpSpPr>
        <p:cNvPr id="1" name=""/>
        <p:cNvGrpSpPr/>
        <p:nvPr/>
      </p:nvGrpSpPr>
      <p:grpSpPr>
        <a:xfrm>
          <a:off x="0" y="0"/>
          <a:ext cx="0" cy="0"/>
          <a:chOff x="0" y="0"/>
          <a:chExt cx="0" cy="0"/>
        </a:xfrm>
      </p:grpSpPr>
      <p:sp>
        <p:nvSpPr>
          <p:cNvPr id="80" name="Rectangle"/>
          <p:cNvSpPr/>
          <p:nvPr/>
        </p:nvSpPr>
        <p:spPr>
          <a:xfrm>
            <a:off x="7323" y="9335242"/>
            <a:ext cx="12990155" cy="418358"/>
          </a:xfrm>
          <a:prstGeom prst="rect">
            <a:avLst/>
          </a:prstGeom>
          <a:solidFill>
            <a:srgbClr val="120997"/>
          </a:solidFill>
          <a:ln w="12700">
            <a:miter lim="400000"/>
          </a:ln>
        </p:spPr>
        <p:txBody>
          <a:bodyPr lIns="65023" tIns="65023" rIns="65023" bIns="65023" anchor="ctr"/>
          <a:lstStyle/>
          <a:p>
            <a:pPr marL="32511" marR="32511" defTabSz="617727">
              <a:defRPr sz="3800">
                <a:uFill>
                  <a:solidFill>
                    <a:srgbClr val="000000"/>
                  </a:solidFill>
                </a:uFill>
                <a:latin typeface="Franklin Gothic Medium Cond"/>
                <a:ea typeface="Franklin Gothic Medium Cond"/>
                <a:cs typeface="Franklin Gothic Medium Cond"/>
                <a:sym typeface="Franklin Gothic Medium Cond"/>
              </a:defRPr>
            </a:pPr>
            <a:endParaRPr/>
          </a:p>
        </p:txBody>
      </p:sp>
      <p:sp>
        <p:nvSpPr>
          <p:cNvPr id="81" name="Line"/>
          <p:cNvSpPr/>
          <p:nvPr/>
        </p:nvSpPr>
        <p:spPr>
          <a:xfrm flipV="1">
            <a:off x="398050" y="1747849"/>
            <a:ext cx="1" cy="4899585"/>
          </a:xfrm>
          <a:prstGeom prst="line">
            <a:avLst/>
          </a:prstGeom>
          <a:ln w="3175">
            <a:solidFill>
              <a:srgbClr val="CB1C18"/>
            </a:solidFill>
            <a:miter lim="400000"/>
          </a:ln>
        </p:spPr>
        <p:txBody>
          <a:bodyPr lIns="50800" tIns="50800" rIns="50800" bIns="50800" anchor="ctr"/>
          <a:lstStyle/>
          <a:p>
            <a:pPr>
              <a:defRPr sz="1600">
                <a:solidFill>
                  <a:srgbClr val="000000"/>
                </a:solidFill>
              </a:defRPr>
            </a:pPr>
            <a:endParaRPr/>
          </a:p>
        </p:txBody>
      </p:sp>
      <p:sp>
        <p:nvSpPr>
          <p:cNvPr id="82" name="Title Text"/>
          <p:cNvSpPr txBox="1">
            <a:spLocks noGrp="1"/>
          </p:cNvSpPr>
          <p:nvPr>
            <p:ph type="title"/>
          </p:nvPr>
        </p:nvSpPr>
        <p:spPr>
          <a:prstGeom prst="rect">
            <a:avLst/>
          </a:prstGeom>
        </p:spPr>
        <p:txBody>
          <a:bodyPr/>
          <a:lstStyle>
            <a:lvl1pPr>
              <a:defRPr>
                <a:solidFill>
                  <a:srgbClr val="120997"/>
                </a:solidFill>
              </a:defRPr>
            </a:lvl1pPr>
          </a:lstStyle>
          <a:p>
            <a:r>
              <a:t>Title Text</a:t>
            </a:r>
          </a:p>
        </p:txBody>
      </p:sp>
      <p:sp>
        <p:nvSpPr>
          <p:cNvPr id="83" name="Rectangle"/>
          <p:cNvSpPr/>
          <p:nvPr/>
        </p:nvSpPr>
        <p:spPr>
          <a:xfrm>
            <a:off x="0" y="-1"/>
            <a:ext cx="13004800" cy="409449"/>
          </a:xfrm>
          <a:prstGeom prst="rect">
            <a:avLst/>
          </a:prstGeom>
          <a:solidFill>
            <a:srgbClr val="120997"/>
          </a:solidFill>
          <a:ln w="12700">
            <a:miter lim="400000"/>
          </a:ln>
        </p:spPr>
        <p:txBody>
          <a:bodyPr lIns="65023" tIns="65023" rIns="65023" bIns="65023" anchor="ctr"/>
          <a:lstStyle/>
          <a:p>
            <a:pPr marL="32511" marR="32511" defTabSz="617727">
              <a:defRPr sz="3800">
                <a:solidFill>
                  <a:srgbClr val="000000"/>
                </a:solidFill>
                <a:uFill>
                  <a:solidFill>
                    <a:srgbClr val="000000"/>
                  </a:solidFill>
                </a:uFill>
                <a:latin typeface="Gill Sans"/>
                <a:ea typeface="Gill Sans"/>
                <a:cs typeface="Gill Sans"/>
                <a:sym typeface="Gill Sans"/>
              </a:defRPr>
            </a:pPr>
            <a:endParaRP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85" name="white_narrate logo_transparent_72dpi.png" descr="white_narrate logo_transparent_72dpi.png"/>
          <p:cNvPicPr>
            <a:picLocks noChangeAspect="1"/>
          </p:cNvPicPr>
          <p:nvPr/>
        </p:nvPicPr>
        <p:blipFill>
          <a:blip r:embed="rId2">
            <a:extLst/>
          </a:blip>
          <a:stretch>
            <a:fillRect/>
          </a:stretch>
        </p:blipFill>
        <p:spPr>
          <a:xfrm>
            <a:off x="50800" y="9359154"/>
            <a:ext cx="955542" cy="371600"/>
          </a:xfrm>
          <a:prstGeom prst="rect">
            <a:avLst/>
          </a:prstGeom>
          <a:ln w="12700">
            <a:miter lim="400000"/>
          </a:ln>
        </p:spPr>
      </p:pic>
      <p:sp>
        <p:nvSpPr>
          <p:cNvPr id="86" name="Conf/2017/005 CRS/001 Adapting to the narrative landscape"/>
          <p:cNvSpPr txBox="1"/>
          <p:nvPr/>
        </p:nvSpPr>
        <p:spPr>
          <a:xfrm>
            <a:off x="1877756" y="9364286"/>
            <a:ext cx="5281444" cy="346760"/>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nchor="b">
            <a:spAutoFit/>
          </a:bodyPr>
          <a:lstStyle>
            <a:lvl1pPr marL="32511" marR="32511" defTabSz="617727">
              <a:defRPr sz="1400">
                <a:uFill>
                  <a:solidFill>
                    <a:srgbClr val="000000"/>
                  </a:solidFill>
                </a:uFill>
                <a:latin typeface="Franklin Gothic Medium Cond"/>
                <a:ea typeface="Franklin Gothic Medium Cond"/>
                <a:cs typeface="Franklin Gothic Medium Cond"/>
                <a:sym typeface="Franklin Gothic Medium Cond"/>
              </a:defRPr>
            </a:lvl1pPr>
          </a:lstStyle>
          <a:p>
            <a:r>
              <a:rPr lang="en-US" dirty="0" err="1" smtClean="0"/>
              <a:t>Conf</a:t>
            </a:r>
            <a:r>
              <a:rPr lang="en-US" dirty="0" smtClean="0"/>
              <a:t>/2017/006</a:t>
            </a:r>
            <a:r>
              <a:rPr lang="en-US" baseline="0" dirty="0" smtClean="0"/>
              <a:t> AEA</a:t>
            </a:r>
            <a:r>
              <a:rPr lang="en-US" dirty="0" smtClean="0"/>
              <a:t>/001 Evaluating UNDP livelihood </a:t>
            </a:r>
            <a:r>
              <a:rPr lang="en-US" dirty="0" err="1" smtClean="0"/>
              <a:t>programmes</a:t>
            </a:r>
            <a:r>
              <a:rPr lang="en-US" dirty="0" smtClean="0"/>
              <a:t> in Jordan</a:t>
            </a:r>
            <a:endParaRPr lang="en-US"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copy">
    <p:spTree>
      <p:nvGrpSpPr>
        <p:cNvPr id="1" name=""/>
        <p:cNvGrpSpPr/>
        <p:nvPr/>
      </p:nvGrpSpPr>
      <p:grpSpPr>
        <a:xfrm>
          <a:off x="0" y="0"/>
          <a:ext cx="0" cy="0"/>
          <a:chOff x="0" y="0"/>
          <a:chExt cx="0" cy="0"/>
        </a:xfrm>
      </p:grpSpPr>
      <p:sp>
        <p:nvSpPr>
          <p:cNvPr id="93" name="Rectangle"/>
          <p:cNvSpPr/>
          <p:nvPr/>
        </p:nvSpPr>
        <p:spPr>
          <a:xfrm>
            <a:off x="7323" y="9335242"/>
            <a:ext cx="12990155" cy="418358"/>
          </a:xfrm>
          <a:prstGeom prst="rect">
            <a:avLst/>
          </a:prstGeom>
          <a:solidFill>
            <a:srgbClr val="120997"/>
          </a:solidFill>
          <a:ln w="12700">
            <a:miter lim="400000"/>
          </a:ln>
        </p:spPr>
        <p:txBody>
          <a:bodyPr lIns="65023" tIns="65023" rIns="65023" bIns="65023" anchor="ctr"/>
          <a:lstStyle/>
          <a:p>
            <a:pPr marL="32511" marR="32511" defTabSz="617727">
              <a:defRPr sz="3800">
                <a:uFill>
                  <a:solidFill>
                    <a:srgbClr val="000000"/>
                  </a:solidFill>
                </a:uFill>
                <a:latin typeface="Franklin Gothic Medium Cond"/>
                <a:ea typeface="Franklin Gothic Medium Cond"/>
                <a:cs typeface="Franklin Gothic Medium Cond"/>
                <a:sym typeface="Franklin Gothic Medium Cond"/>
              </a:defRPr>
            </a:pPr>
            <a:endParaRPr/>
          </a:p>
        </p:txBody>
      </p:sp>
      <p:sp>
        <p:nvSpPr>
          <p:cNvPr id="94" name="Rectangle"/>
          <p:cNvSpPr/>
          <p:nvPr/>
        </p:nvSpPr>
        <p:spPr>
          <a:xfrm>
            <a:off x="0" y="-1"/>
            <a:ext cx="13004800" cy="409449"/>
          </a:xfrm>
          <a:prstGeom prst="rect">
            <a:avLst/>
          </a:prstGeom>
          <a:solidFill>
            <a:srgbClr val="120997"/>
          </a:solidFill>
          <a:ln w="12700">
            <a:miter lim="400000"/>
          </a:ln>
        </p:spPr>
        <p:txBody>
          <a:bodyPr lIns="65023" tIns="65023" rIns="65023" bIns="65023" anchor="ctr"/>
          <a:lstStyle/>
          <a:p>
            <a:pPr marL="32511" marR="32511" defTabSz="617727">
              <a:defRPr sz="3800">
                <a:solidFill>
                  <a:srgbClr val="000000"/>
                </a:solidFill>
                <a:uFill>
                  <a:solidFill>
                    <a:srgbClr val="000000"/>
                  </a:solidFill>
                </a:uFill>
                <a:latin typeface="Gill Sans"/>
                <a:ea typeface="Gill Sans"/>
                <a:cs typeface="Gill Sans"/>
                <a:sym typeface="Gill Sans"/>
              </a:defRPr>
            </a:pPr>
            <a:endParaRPr/>
          </a:p>
        </p:txBody>
      </p:sp>
      <p:sp>
        <p:nvSpPr>
          <p:cNvPr id="95" name="Slide Number"/>
          <p:cNvSpPr txBox="1">
            <a:spLocks noGrp="1"/>
          </p:cNvSpPr>
          <p:nvPr>
            <p:ph type="sldNum" sz="quarter" idx="2"/>
          </p:nvPr>
        </p:nvSpPr>
        <p:spPr>
          <a:xfrm>
            <a:off x="12524247" y="9301846"/>
            <a:ext cx="392781" cy="409449"/>
          </a:xfrm>
          <a:prstGeom prst="rect">
            <a:avLst/>
          </a:prstGeom>
        </p:spPr>
        <p:txBody>
          <a:bodyPr/>
          <a:lstStyle/>
          <a:p>
            <a:fld id="{86CB4B4D-7CA3-9044-876B-883B54F8677D}" type="slidenum">
              <a:t>‹#›</a:t>
            </a:fld>
            <a:endParaRPr/>
          </a:p>
        </p:txBody>
      </p:sp>
      <p:pic>
        <p:nvPicPr>
          <p:cNvPr id="96" name="white_narrate logo_transparent_72dpi.png" descr="white_narrate logo_transparent_72dpi.png"/>
          <p:cNvPicPr>
            <a:picLocks noChangeAspect="1"/>
          </p:cNvPicPr>
          <p:nvPr/>
        </p:nvPicPr>
        <p:blipFill>
          <a:blip r:embed="rId2">
            <a:extLst/>
          </a:blip>
          <a:stretch>
            <a:fillRect/>
          </a:stretch>
        </p:blipFill>
        <p:spPr>
          <a:xfrm>
            <a:off x="50800" y="9359154"/>
            <a:ext cx="955542" cy="371600"/>
          </a:xfrm>
          <a:prstGeom prst="rect">
            <a:avLst/>
          </a:prstGeom>
          <a:ln w="12700">
            <a:miter lim="400000"/>
          </a:ln>
        </p:spPr>
      </p:pic>
      <p:sp>
        <p:nvSpPr>
          <p:cNvPr id="97" name="Conf/2017/005 CRS/001 Adapting to the narrative landscape"/>
          <p:cNvSpPr txBox="1"/>
          <p:nvPr/>
        </p:nvSpPr>
        <p:spPr>
          <a:xfrm>
            <a:off x="1877756" y="9364286"/>
            <a:ext cx="5281444" cy="346760"/>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nchor="b">
            <a:spAutoFit/>
          </a:bodyPr>
          <a:lstStyle>
            <a:lvl1pPr marL="32511" marR="32511" defTabSz="617727">
              <a:defRPr sz="1400">
                <a:uFill>
                  <a:solidFill>
                    <a:srgbClr val="000000"/>
                  </a:solidFill>
                </a:uFill>
                <a:latin typeface="Franklin Gothic Medium Cond"/>
                <a:ea typeface="Franklin Gothic Medium Cond"/>
                <a:cs typeface="Franklin Gothic Medium Cond"/>
                <a:sym typeface="Franklin Gothic Medium Cond"/>
              </a:defRPr>
            </a:lvl1pPr>
          </a:lstStyle>
          <a:p>
            <a:r>
              <a:rPr lang="en-US" dirty="0" err="1" smtClean="0"/>
              <a:t>Conf</a:t>
            </a:r>
            <a:r>
              <a:rPr lang="en-US" dirty="0" smtClean="0"/>
              <a:t>/2017/006</a:t>
            </a:r>
            <a:r>
              <a:rPr lang="en-US" baseline="0" dirty="0" smtClean="0"/>
              <a:t> AEA</a:t>
            </a:r>
            <a:r>
              <a:rPr lang="en-US" dirty="0" smtClean="0"/>
              <a:t>/001 Evaluating UNDP livelihood </a:t>
            </a:r>
            <a:r>
              <a:rPr lang="en-US" dirty="0" err="1" smtClean="0"/>
              <a:t>programmes</a:t>
            </a:r>
            <a:r>
              <a:rPr lang="en-US" dirty="0" smtClean="0"/>
              <a:t> in Jordan</a:t>
            </a:r>
            <a:endParaRPr lang="en-US"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894080" y="9040144"/>
            <a:ext cx="2926080" cy="519289"/>
          </a:xfrm>
          <a:prstGeom prst="rect">
            <a:avLst/>
          </a:prstGeom>
        </p:spPr>
        <p:txBody>
          <a:bodyPr/>
          <a:lstStyle/>
          <a:p>
            <a:fld id="{6AD2DBA9-FD77-9C47-AB1B-66449E60FB7E}" type="datetimeFigureOut">
              <a:rPr lang="en-US" smtClean="0"/>
              <a:t>12/27/17</a:t>
            </a:fld>
            <a:endParaRPr lang="en-US"/>
          </a:p>
        </p:txBody>
      </p:sp>
      <p:sp>
        <p:nvSpPr>
          <p:cNvPr id="5" name="Footer Placeholder 4"/>
          <p:cNvSpPr>
            <a:spLocks noGrp="1"/>
          </p:cNvSpPr>
          <p:nvPr>
            <p:ph type="ftr" sz="quarter" idx="11"/>
          </p:nvPr>
        </p:nvSpPr>
        <p:spPr>
          <a:xfrm>
            <a:off x="4307840" y="9040144"/>
            <a:ext cx="4389120" cy="519289"/>
          </a:xfrm>
          <a:prstGeom prst="rect">
            <a:avLst/>
          </a:prstGeom>
        </p:spPr>
        <p:txBody>
          <a:bodyPr/>
          <a:lstStyle/>
          <a:p>
            <a:endParaRPr lang="en-US"/>
          </a:p>
        </p:txBody>
      </p:sp>
      <p:sp>
        <p:nvSpPr>
          <p:cNvPr id="6" name="Slide Number Placeholder 5"/>
          <p:cNvSpPr>
            <a:spLocks noGrp="1"/>
          </p:cNvSpPr>
          <p:nvPr>
            <p:ph type="sldNum" sz="quarter" idx="12"/>
          </p:nvPr>
        </p:nvSpPr>
        <p:spPr>
          <a:xfrm>
            <a:off x="12579142" y="9339697"/>
            <a:ext cx="384590" cy="439093"/>
          </a:xfrm>
        </p:spPr>
        <p:txBody>
          <a:bodyPr/>
          <a:lstStyle/>
          <a:p>
            <a:fld id="{6090B936-0DC1-FC4F-922C-D4C06570A4A3}" type="slidenum">
              <a:rPr lang="en-US" smtClean="0"/>
              <a:t>‹#›</a:t>
            </a:fld>
            <a:endParaRPr lang="en-US"/>
          </a:p>
        </p:txBody>
      </p:sp>
    </p:spTree>
    <p:extLst>
      <p:ext uri="{BB962C8B-B14F-4D97-AF65-F5344CB8AC3E}">
        <p14:creationId xmlns:p14="http://schemas.microsoft.com/office/powerpoint/2010/main" val="14916159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7323" y="9335242"/>
            <a:ext cx="12990155" cy="418358"/>
          </a:xfrm>
          <a:prstGeom prst="rect">
            <a:avLst/>
          </a:prstGeom>
          <a:solidFill>
            <a:srgbClr val="120997"/>
          </a:solidFill>
          <a:ln w="12700">
            <a:miter lim="400000"/>
          </a:ln>
        </p:spPr>
        <p:txBody>
          <a:bodyPr lIns="65023" tIns="65023" rIns="65023" bIns="65023" anchor="ctr"/>
          <a:lstStyle/>
          <a:p>
            <a:pPr marL="32511" marR="32511" defTabSz="617727">
              <a:defRPr sz="3800">
                <a:uFill>
                  <a:solidFill>
                    <a:srgbClr val="000000"/>
                  </a:solidFill>
                </a:uFill>
                <a:latin typeface="Franklin Gothic Medium Cond"/>
                <a:ea typeface="Franklin Gothic Medium Cond"/>
                <a:cs typeface="Franklin Gothic Medium Cond"/>
                <a:sym typeface="Franklin Gothic Medium Cond"/>
              </a:defRPr>
            </a:pPr>
            <a:endParaRPr/>
          </a:p>
        </p:txBody>
      </p:sp>
      <p:pic>
        <p:nvPicPr>
          <p:cNvPr id="3" name="white_narrate logo_transparent_72dpi.png" descr="white_narrate logo_transparent_72dpi.png"/>
          <p:cNvPicPr>
            <a:picLocks noChangeAspect="1"/>
          </p:cNvPicPr>
          <p:nvPr/>
        </p:nvPicPr>
        <p:blipFill>
          <a:blip r:embed="rId10">
            <a:extLst/>
          </a:blip>
          <a:stretch>
            <a:fillRect/>
          </a:stretch>
        </p:blipFill>
        <p:spPr>
          <a:xfrm>
            <a:off x="50800" y="9359154"/>
            <a:ext cx="955542" cy="371600"/>
          </a:xfrm>
          <a:prstGeom prst="rect">
            <a:avLst/>
          </a:prstGeom>
          <a:ln w="12700">
            <a:miter lim="400000"/>
          </a:ln>
        </p:spPr>
      </p:pic>
      <p:sp>
        <p:nvSpPr>
          <p:cNvPr id="4" name="Rectangle"/>
          <p:cNvSpPr/>
          <p:nvPr/>
        </p:nvSpPr>
        <p:spPr>
          <a:xfrm>
            <a:off x="0" y="0"/>
            <a:ext cx="13004800" cy="405431"/>
          </a:xfrm>
          <a:prstGeom prst="rect">
            <a:avLst/>
          </a:prstGeom>
          <a:solidFill>
            <a:srgbClr val="120997"/>
          </a:solidFill>
          <a:ln w="12700">
            <a:miter lim="400000"/>
          </a:ln>
        </p:spPr>
        <p:txBody>
          <a:bodyPr lIns="65023" tIns="65023" rIns="65023" bIns="65023" anchor="ctr"/>
          <a:lstStyle/>
          <a:p>
            <a:pPr marL="32511" marR="32511" defTabSz="617727">
              <a:defRPr sz="3800">
                <a:solidFill>
                  <a:srgbClr val="000000"/>
                </a:solidFill>
                <a:uFill>
                  <a:solidFill>
                    <a:srgbClr val="000000"/>
                  </a:solidFill>
                </a:uFill>
                <a:latin typeface="Gill Sans"/>
                <a:ea typeface="Gill Sans"/>
                <a:cs typeface="Gill Sans"/>
                <a:sym typeface="Gill Sans"/>
              </a:defRPr>
            </a:pPr>
            <a:endParaRPr/>
          </a:p>
        </p:txBody>
      </p:sp>
      <p:sp>
        <p:nvSpPr>
          <p:cNvPr id="5" name="Line"/>
          <p:cNvSpPr/>
          <p:nvPr/>
        </p:nvSpPr>
        <p:spPr>
          <a:xfrm flipV="1">
            <a:off x="398050" y="1747849"/>
            <a:ext cx="1" cy="4899585"/>
          </a:xfrm>
          <a:prstGeom prst="line">
            <a:avLst/>
          </a:prstGeom>
          <a:ln w="3175">
            <a:solidFill>
              <a:srgbClr val="CB1C18"/>
            </a:solidFill>
            <a:miter lim="400000"/>
          </a:ln>
        </p:spPr>
        <p:txBody>
          <a:bodyPr lIns="50800" tIns="50800" rIns="50800" bIns="50800" anchor="ctr"/>
          <a:lstStyle/>
          <a:p>
            <a:pPr>
              <a:defRPr sz="1600">
                <a:solidFill>
                  <a:srgbClr val="000000"/>
                </a:solidFill>
              </a:defRPr>
            </a:pPr>
            <a:endParaRPr/>
          </a:p>
        </p:txBody>
      </p:sp>
      <p:sp>
        <p:nvSpPr>
          <p:cNvPr id="6" name="Title Text"/>
          <p:cNvSpPr txBox="1">
            <a:spLocks noGrp="1"/>
          </p:cNvSpPr>
          <p:nvPr>
            <p:ph type="title"/>
          </p:nvPr>
        </p:nvSpPr>
        <p:spPr>
          <a:xfrm>
            <a:off x="365124" y="494086"/>
            <a:ext cx="12274552" cy="116510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7" name="Body Level One…"/>
          <p:cNvSpPr txBox="1">
            <a:spLocks noGrp="1"/>
          </p:cNvSpPr>
          <p:nvPr>
            <p:ph type="body" idx="1"/>
          </p:nvPr>
        </p:nvSpPr>
        <p:spPr>
          <a:xfrm>
            <a:off x="595312" y="1743831"/>
            <a:ext cx="11814176" cy="70194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2pPr marL="254000" indent="-254000">
              <a:spcBef>
                <a:spcPts val="1600"/>
              </a:spcBef>
              <a:buSzPct val="100000"/>
              <a:buChar char="•"/>
              <a:defRPr sz="3600"/>
            </a:lvl2pPr>
            <a:lvl3pPr marL="386080" indent="-182880">
              <a:spcBef>
                <a:spcPts val="800"/>
              </a:spcBef>
              <a:buSzPct val="100000"/>
              <a:buChar char="-"/>
              <a:defRPr sz="3000" i="1"/>
            </a:lvl3pPr>
            <a:lvl4pPr marL="435428" indent="-130628">
              <a:spcBef>
                <a:spcPts val="0"/>
              </a:spcBef>
              <a:buSzPct val="100000"/>
              <a:buChar char="•"/>
              <a:defRPr sz="1600" b="1"/>
            </a:lvl4pPr>
            <a:lvl5pPr marL="444500" indent="-88900">
              <a:spcBef>
                <a:spcPts val="0"/>
              </a:spcBef>
              <a:buSzPct val="100000"/>
              <a:buChar char="•"/>
              <a:defRPr sz="1400" i="1"/>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8" name="Slide Number"/>
          <p:cNvSpPr txBox="1">
            <a:spLocks noGrp="1"/>
          </p:cNvSpPr>
          <p:nvPr>
            <p:ph type="sldNum" sz="quarter" idx="2"/>
          </p:nvPr>
        </p:nvSpPr>
        <p:spPr>
          <a:xfrm>
            <a:off x="12575047" y="9339697"/>
            <a:ext cx="392781" cy="409449"/>
          </a:xfrm>
          <a:prstGeom prst="rect">
            <a:avLst/>
          </a:prstGeom>
          <a:ln w="12700">
            <a:miter lim="400000"/>
          </a:ln>
        </p:spPr>
        <p:txBody>
          <a:bodyPr wrap="none" lIns="65023" tIns="65023" rIns="65023" bIns="65023">
            <a:spAutoFit/>
          </a:bodyPr>
          <a:lstStyle>
            <a:lvl1pPr defTabSz="390143">
              <a:defRPr sz="2000">
                <a:uFill>
                  <a:solidFill>
                    <a:srgbClr val="000000"/>
                  </a:solidFill>
                </a:uFill>
                <a:latin typeface="Franklin Gothic Medium Cond"/>
                <a:ea typeface="Franklin Gothic Medium Cond"/>
                <a:cs typeface="Franklin Gothic Medium Cond"/>
                <a:sym typeface="Franklin Gothic Medium Cond"/>
              </a:defRPr>
            </a:lvl1pPr>
          </a:lstStyle>
          <a:p>
            <a:fld id="{86CB4B4D-7CA3-9044-876B-883B54F8677D}" type="slidenum">
              <a:t>‹#›</a:t>
            </a:fld>
            <a:endParaRPr/>
          </a:p>
        </p:txBody>
      </p:sp>
      <p:sp>
        <p:nvSpPr>
          <p:cNvPr id="9" name="Conf/2017/005 CRS/001 Adapting to the narrative landscape"/>
          <p:cNvSpPr txBox="1"/>
          <p:nvPr/>
        </p:nvSpPr>
        <p:spPr>
          <a:xfrm>
            <a:off x="1877765" y="9364286"/>
            <a:ext cx="5281444" cy="346760"/>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nchor="b">
            <a:spAutoFit/>
          </a:bodyPr>
          <a:lstStyle>
            <a:lvl1pPr marL="32511" marR="32511" defTabSz="617727">
              <a:defRPr sz="1400">
                <a:uFill>
                  <a:solidFill>
                    <a:srgbClr val="000000"/>
                  </a:solidFill>
                </a:uFill>
                <a:latin typeface="Franklin Gothic Medium Cond"/>
                <a:ea typeface="Franklin Gothic Medium Cond"/>
                <a:cs typeface="Franklin Gothic Medium Cond"/>
                <a:sym typeface="Franklin Gothic Medium Cond"/>
              </a:defRPr>
            </a:lvl1pPr>
          </a:lstStyle>
          <a:p>
            <a:r>
              <a:rPr dirty="0" smtClean="0"/>
              <a:t>Conf/2017/00</a:t>
            </a:r>
            <a:r>
              <a:rPr lang="en-US" dirty="0" smtClean="0"/>
              <a:t>6</a:t>
            </a:r>
            <a:r>
              <a:rPr lang="en-US" baseline="0" dirty="0" smtClean="0"/>
              <a:t> AEA</a:t>
            </a:r>
            <a:r>
              <a:rPr smtClean="0"/>
              <a:t>/001 </a:t>
            </a:r>
            <a:r>
              <a:rPr lang="en-US" smtClean="0"/>
              <a:t>Evaluating UNDP livelihood programmes in Jordan</a:t>
            </a:r>
            <a:endParaRPr dirty="0"/>
          </a:p>
        </p:txBody>
      </p:sp>
    </p:spTree>
  </p:cSld>
  <p:clrMap bg1="dk1" tx1="lt1" bg2="dk2" tx2="lt2" accent1="accent1" accent2="accent2" accent3="accent3" accent4="accent4" accent5="accent5" accent6="accent6" hlink="hlink" folHlink="folHlink"/>
  <p:sldLayoutIdLst>
    <p:sldLayoutId id="2147483649" r:id="rId1"/>
    <p:sldLayoutId id="2147483651" r:id="rId2"/>
    <p:sldLayoutId id="2147483652" r:id="rId3"/>
    <p:sldLayoutId id="2147483658" r:id="rId4"/>
    <p:sldLayoutId id="2147483653" r:id="rId5"/>
    <p:sldLayoutId id="2147483654" r:id="rId6"/>
    <p:sldLayoutId id="2147483655" r:id="rId7"/>
    <p:sldLayoutId id="2147483657" r:id="rId8"/>
  </p:sldLayoutIdLst>
  <p:transition spd="med"/>
  <p:txStyles>
    <p:titleStyle>
      <a:lvl1pPr marL="57799" marR="57799" indent="0" algn="l" defTabSz="1295400" latinLnBrk="0">
        <a:lnSpc>
          <a:spcPct val="100000"/>
        </a:lnSpc>
        <a:spcBef>
          <a:spcPts val="0"/>
        </a:spcBef>
        <a:spcAft>
          <a:spcPts val="0"/>
        </a:spcAft>
        <a:buClrTx/>
        <a:buSzTx/>
        <a:buFontTx/>
        <a:buNone/>
        <a:tabLst/>
        <a:defRPr sz="5600" b="0" i="0" u="none" strike="noStrike" cap="none" spc="0" baseline="0">
          <a:ln>
            <a:noFill/>
          </a:ln>
          <a:solidFill>
            <a:schemeClr val="bg1"/>
          </a:solidFill>
          <a:uFill>
            <a:solidFill>
              <a:srgbClr val="B82C3E"/>
            </a:solidFill>
          </a:uFill>
          <a:latin typeface="Franklin Gothic Medium Cond"/>
          <a:ea typeface="Franklin Gothic Medium Cond"/>
          <a:cs typeface="Franklin Gothic Medium Cond"/>
          <a:sym typeface="Franklin Gothic Medium Cond"/>
        </a:defRPr>
      </a:lvl1pPr>
      <a:lvl2pPr marL="57799" marR="57799" indent="228600" algn="l" defTabSz="1295400" latinLnBrk="0">
        <a:lnSpc>
          <a:spcPct val="100000"/>
        </a:lnSpc>
        <a:spcBef>
          <a:spcPts val="0"/>
        </a:spcBef>
        <a:spcAft>
          <a:spcPts val="0"/>
        </a:spcAft>
        <a:buClrTx/>
        <a:buSzTx/>
        <a:buFontTx/>
        <a:buNone/>
        <a:tabLst/>
        <a:defRPr sz="5600" b="0" i="0" u="none" strike="noStrike" cap="none" spc="0" baseline="0">
          <a:ln>
            <a:noFill/>
          </a:ln>
          <a:solidFill>
            <a:srgbClr val="FFFFFF"/>
          </a:solidFill>
          <a:uFill>
            <a:solidFill>
              <a:srgbClr val="B82C3E"/>
            </a:solidFill>
          </a:uFill>
          <a:latin typeface="Franklin Gothic Medium Cond"/>
          <a:ea typeface="Franklin Gothic Medium Cond"/>
          <a:cs typeface="Franklin Gothic Medium Cond"/>
          <a:sym typeface="Franklin Gothic Medium Cond"/>
        </a:defRPr>
      </a:lvl2pPr>
      <a:lvl3pPr marL="57799" marR="57799" indent="457200" algn="l" defTabSz="1295400" latinLnBrk="0">
        <a:lnSpc>
          <a:spcPct val="100000"/>
        </a:lnSpc>
        <a:spcBef>
          <a:spcPts val="0"/>
        </a:spcBef>
        <a:spcAft>
          <a:spcPts val="0"/>
        </a:spcAft>
        <a:buClrTx/>
        <a:buSzTx/>
        <a:buFontTx/>
        <a:buNone/>
        <a:tabLst/>
        <a:defRPr sz="5600" b="0" i="0" u="none" strike="noStrike" cap="none" spc="0" baseline="0">
          <a:ln>
            <a:noFill/>
          </a:ln>
          <a:solidFill>
            <a:srgbClr val="FFFFFF"/>
          </a:solidFill>
          <a:uFill>
            <a:solidFill>
              <a:srgbClr val="B82C3E"/>
            </a:solidFill>
          </a:uFill>
          <a:latin typeface="Franklin Gothic Medium Cond"/>
          <a:ea typeface="Franklin Gothic Medium Cond"/>
          <a:cs typeface="Franklin Gothic Medium Cond"/>
          <a:sym typeface="Franklin Gothic Medium Cond"/>
        </a:defRPr>
      </a:lvl3pPr>
      <a:lvl4pPr marL="57799" marR="57799" indent="685800" algn="l" defTabSz="1295400" latinLnBrk="0">
        <a:lnSpc>
          <a:spcPct val="100000"/>
        </a:lnSpc>
        <a:spcBef>
          <a:spcPts val="0"/>
        </a:spcBef>
        <a:spcAft>
          <a:spcPts val="0"/>
        </a:spcAft>
        <a:buClrTx/>
        <a:buSzTx/>
        <a:buFontTx/>
        <a:buNone/>
        <a:tabLst/>
        <a:defRPr sz="5600" b="0" i="0" u="none" strike="noStrike" cap="none" spc="0" baseline="0">
          <a:ln>
            <a:noFill/>
          </a:ln>
          <a:solidFill>
            <a:srgbClr val="FFFFFF"/>
          </a:solidFill>
          <a:uFill>
            <a:solidFill>
              <a:srgbClr val="B82C3E"/>
            </a:solidFill>
          </a:uFill>
          <a:latin typeface="Franklin Gothic Medium Cond"/>
          <a:ea typeface="Franklin Gothic Medium Cond"/>
          <a:cs typeface="Franklin Gothic Medium Cond"/>
          <a:sym typeface="Franklin Gothic Medium Cond"/>
        </a:defRPr>
      </a:lvl4pPr>
      <a:lvl5pPr marL="57799" marR="57799" indent="914400" algn="l" defTabSz="1295400" latinLnBrk="0">
        <a:lnSpc>
          <a:spcPct val="100000"/>
        </a:lnSpc>
        <a:spcBef>
          <a:spcPts val="0"/>
        </a:spcBef>
        <a:spcAft>
          <a:spcPts val="0"/>
        </a:spcAft>
        <a:buClrTx/>
        <a:buSzTx/>
        <a:buFontTx/>
        <a:buNone/>
        <a:tabLst/>
        <a:defRPr sz="5600" b="0" i="0" u="none" strike="noStrike" cap="none" spc="0" baseline="0">
          <a:ln>
            <a:noFill/>
          </a:ln>
          <a:solidFill>
            <a:srgbClr val="FFFFFF"/>
          </a:solidFill>
          <a:uFill>
            <a:solidFill>
              <a:srgbClr val="B82C3E"/>
            </a:solidFill>
          </a:uFill>
          <a:latin typeface="Franklin Gothic Medium Cond"/>
          <a:ea typeface="Franklin Gothic Medium Cond"/>
          <a:cs typeface="Franklin Gothic Medium Cond"/>
          <a:sym typeface="Franklin Gothic Medium Cond"/>
        </a:defRPr>
      </a:lvl5pPr>
      <a:lvl6pPr marL="57799" marR="57799" indent="1143000" algn="l" defTabSz="1295400" latinLnBrk="0">
        <a:lnSpc>
          <a:spcPct val="100000"/>
        </a:lnSpc>
        <a:spcBef>
          <a:spcPts val="0"/>
        </a:spcBef>
        <a:spcAft>
          <a:spcPts val="0"/>
        </a:spcAft>
        <a:buClrTx/>
        <a:buSzTx/>
        <a:buFontTx/>
        <a:buNone/>
        <a:tabLst/>
        <a:defRPr sz="5600" b="0" i="0" u="none" strike="noStrike" cap="none" spc="0" baseline="0">
          <a:ln>
            <a:noFill/>
          </a:ln>
          <a:solidFill>
            <a:srgbClr val="FFFFFF"/>
          </a:solidFill>
          <a:uFill>
            <a:solidFill>
              <a:srgbClr val="B82C3E"/>
            </a:solidFill>
          </a:uFill>
          <a:latin typeface="Franklin Gothic Medium Cond"/>
          <a:ea typeface="Franklin Gothic Medium Cond"/>
          <a:cs typeface="Franklin Gothic Medium Cond"/>
          <a:sym typeface="Franklin Gothic Medium Cond"/>
        </a:defRPr>
      </a:lvl6pPr>
      <a:lvl7pPr marL="57799" marR="57799" indent="1371600" algn="l" defTabSz="1295400" latinLnBrk="0">
        <a:lnSpc>
          <a:spcPct val="100000"/>
        </a:lnSpc>
        <a:spcBef>
          <a:spcPts val="0"/>
        </a:spcBef>
        <a:spcAft>
          <a:spcPts val="0"/>
        </a:spcAft>
        <a:buClrTx/>
        <a:buSzTx/>
        <a:buFontTx/>
        <a:buNone/>
        <a:tabLst/>
        <a:defRPr sz="5600" b="0" i="0" u="none" strike="noStrike" cap="none" spc="0" baseline="0">
          <a:ln>
            <a:noFill/>
          </a:ln>
          <a:solidFill>
            <a:srgbClr val="FFFFFF"/>
          </a:solidFill>
          <a:uFill>
            <a:solidFill>
              <a:srgbClr val="B82C3E"/>
            </a:solidFill>
          </a:uFill>
          <a:latin typeface="Franklin Gothic Medium Cond"/>
          <a:ea typeface="Franklin Gothic Medium Cond"/>
          <a:cs typeface="Franklin Gothic Medium Cond"/>
          <a:sym typeface="Franklin Gothic Medium Cond"/>
        </a:defRPr>
      </a:lvl7pPr>
      <a:lvl8pPr marL="57799" marR="57799" indent="1600200" algn="l" defTabSz="1295400" latinLnBrk="0">
        <a:lnSpc>
          <a:spcPct val="100000"/>
        </a:lnSpc>
        <a:spcBef>
          <a:spcPts val="0"/>
        </a:spcBef>
        <a:spcAft>
          <a:spcPts val="0"/>
        </a:spcAft>
        <a:buClrTx/>
        <a:buSzTx/>
        <a:buFontTx/>
        <a:buNone/>
        <a:tabLst/>
        <a:defRPr sz="5600" b="0" i="0" u="none" strike="noStrike" cap="none" spc="0" baseline="0">
          <a:ln>
            <a:noFill/>
          </a:ln>
          <a:solidFill>
            <a:srgbClr val="FFFFFF"/>
          </a:solidFill>
          <a:uFill>
            <a:solidFill>
              <a:srgbClr val="B82C3E"/>
            </a:solidFill>
          </a:uFill>
          <a:latin typeface="Franklin Gothic Medium Cond"/>
          <a:ea typeface="Franklin Gothic Medium Cond"/>
          <a:cs typeface="Franklin Gothic Medium Cond"/>
          <a:sym typeface="Franklin Gothic Medium Cond"/>
        </a:defRPr>
      </a:lvl8pPr>
      <a:lvl9pPr marL="57799" marR="57799" indent="1828800" algn="l" defTabSz="1295400" latinLnBrk="0">
        <a:lnSpc>
          <a:spcPct val="100000"/>
        </a:lnSpc>
        <a:spcBef>
          <a:spcPts val="0"/>
        </a:spcBef>
        <a:spcAft>
          <a:spcPts val="0"/>
        </a:spcAft>
        <a:buClrTx/>
        <a:buSzTx/>
        <a:buFontTx/>
        <a:buNone/>
        <a:tabLst/>
        <a:defRPr sz="5600" b="0" i="0" u="none" strike="noStrike" cap="none" spc="0" baseline="0">
          <a:ln>
            <a:noFill/>
          </a:ln>
          <a:solidFill>
            <a:srgbClr val="FFFFFF"/>
          </a:solidFill>
          <a:uFill>
            <a:solidFill>
              <a:srgbClr val="B82C3E"/>
            </a:solidFill>
          </a:uFill>
          <a:latin typeface="Franklin Gothic Medium Cond"/>
          <a:ea typeface="Franklin Gothic Medium Cond"/>
          <a:cs typeface="Franklin Gothic Medium Cond"/>
          <a:sym typeface="Franklin Gothic Medium Cond"/>
        </a:defRPr>
      </a:lvl9pPr>
    </p:titleStyle>
    <p:bodyStyle>
      <a:lvl1pPr marL="0" marR="0" indent="0" algn="l" defTabSz="584200" latinLnBrk="0">
        <a:lnSpc>
          <a:spcPct val="100000"/>
        </a:lnSpc>
        <a:spcBef>
          <a:spcPts val="2800"/>
        </a:spcBef>
        <a:spcAft>
          <a:spcPts val="0"/>
        </a:spcAft>
        <a:buClrTx/>
        <a:buSzTx/>
        <a:buFontTx/>
        <a:buNone/>
        <a:tabLst/>
        <a:defRPr sz="4000" b="0" i="0" u="none" strike="noStrike" cap="none" spc="0" baseline="0">
          <a:ln>
            <a:noFill/>
          </a:ln>
          <a:solidFill>
            <a:schemeClr val="bg1"/>
          </a:solidFill>
          <a:uFillTx/>
          <a:latin typeface="Calibri"/>
          <a:ea typeface="Calibri"/>
          <a:cs typeface="Calibri"/>
          <a:sym typeface="Calibri"/>
        </a:defRPr>
      </a:lvl1pPr>
      <a:lvl2pPr marL="0" marR="0" indent="228600" algn="l" defTabSz="584200" latinLnBrk="0">
        <a:lnSpc>
          <a:spcPct val="100000"/>
        </a:lnSpc>
        <a:spcBef>
          <a:spcPts val="2800"/>
        </a:spcBef>
        <a:spcAft>
          <a:spcPts val="0"/>
        </a:spcAft>
        <a:buClrTx/>
        <a:buSzTx/>
        <a:buFontTx/>
        <a:buNone/>
        <a:tabLst/>
        <a:defRPr sz="4000" b="0" i="0" u="none" strike="noStrike" cap="none" spc="0" baseline="0">
          <a:ln>
            <a:noFill/>
          </a:ln>
          <a:solidFill>
            <a:schemeClr val="bg1"/>
          </a:solidFill>
          <a:uFillTx/>
          <a:latin typeface="Calibri"/>
          <a:ea typeface="Calibri"/>
          <a:cs typeface="Calibri"/>
          <a:sym typeface="Calibri"/>
        </a:defRPr>
      </a:lvl2pPr>
      <a:lvl3pPr marL="0" marR="0" indent="457200" algn="l" defTabSz="584200" latinLnBrk="0">
        <a:lnSpc>
          <a:spcPct val="100000"/>
        </a:lnSpc>
        <a:spcBef>
          <a:spcPts val="2800"/>
        </a:spcBef>
        <a:spcAft>
          <a:spcPts val="0"/>
        </a:spcAft>
        <a:buClrTx/>
        <a:buSzTx/>
        <a:buFontTx/>
        <a:buNone/>
        <a:tabLst/>
        <a:defRPr sz="4000" b="0" i="0" u="none" strike="noStrike" cap="none" spc="0" baseline="0">
          <a:ln>
            <a:noFill/>
          </a:ln>
          <a:solidFill>
            <a:schemeClr val="bg1"/>
          </a:solidFill>
          <a:uFillTx/>
          <a:latin typeface="Calibri"/>
          <a:ea typeface="Calibri"/>
          <a:cs typeface="Calibri"/>
          <a:sym typeface="Calibri"/>
        </a:defRPr>
      </a:lvl3pPr>
      <a:lvl4pPr marL="0" marR="0" indent="685800" algn="l" defTabSz="584200" latinLnBrk="0">
        <a:lnSpc>
          <a:spcPct val="100000"/>
        </a:lnSpc>
        <a:spcBef>
          <a:spcPts val="2800"/>
        </a:spcBef>
        <a:spcAft>
          <a:spcPts val="0"/>
        </a:spcAft>
        <a:buClrTx/>
        <a:buSzTx/>
        <a:buFontTx/>
        <a:buNone/>
        <a:tabLst/>
        <a:defRPr sz="4000" b="0" i="0" u="none" strike="noStrike" cap="none" spc="0" baseline="0">
          <a:ln>
            <a:noFill/>
          </a:ln>
          <a:solidFill>
            <a:schemeClr val="bg1"/>
          </a:solidFill>
          <a:uFillTx/>
          <a:latin typeface="Calibri"/>
          <a:ea typeface="Calibri"/>
          <a:cs typeface="Calibri"/>
          <a:sym typeface="Calibri"/>
        </a:defRPr>
      </a:lvl4pPr>
      <a:lvl5pPr marL="0" marR="0" indent="914400" algn="l" defTabSz="584200" latinLnBrk="0">
        <a:lnSpc>
          <a:spcPct val="100000"/>
        </a:lnSpc>
        <a:spcBef>
          <a:spcPts val="2800"/>
        </a:spcBef>
        <a:spcAft>
          <a:spcPts val="0"/>
        </a:spcAft>
        <a:buClrTx/>
        <a:buSzTx/>
        <a:buFontTx/>
        <a:buNone/>
        <a:tabLst/>
        <a:defRPr sz="4000" b="0" i="0" u="none" strike="noStrike" cap="none" spc="0" baseline="0">
          <a:ln>
            <a:noFill/>
          </a:ln>
          <a:solidFill>
            <a:schemeClr val="bg1"/>
          </a:solidFill>
          <a:uFillTx/>
          <a:latin typeface="Calibri"/>
          <a:ea typeface="Calibri"/>
          <a:cs typeface="Calibri"/>
          <a:sym typeface="Calibri"/>
        </a:defRPr>
      </a:lvl5pPr>
      <a:lvl6pPr marL="0" marR="0" indent="1143000" algn="l" defTabSz="584200" latinLnBrk="0">
        <a:lnSpc>
          <a:spcPct val="100000"/>
        </a:lnSpc>
        <a:spcBef>
          <a:spcPts val="2800"/>
        </a:spcBef>
        <a:spcAft>
          <a:spcPts val="0"/>
        </a:spcAft>
        <a:buClrTx/>
        <a:buSzTx/>
        <a:buFontTx/>
        <a:buNone/>
        <a:tabLst/>
        <a:defRPr sz="4000" b="0" i="0" u="none" strike="noStrike" cap="none" spc="0" baseline="0">
          <a:ln>
            <a:noFill/>
          </a:ln>
          <a:solidFill>
            <a:srgbClr val="FFFFFF"/>
          </a:solidFill>
          <a:uFillTx/>
          <a:latin typeface="Calibri"/>
          <a:ea typeface="Calibri"/>
          <a:cs typeface="Calibri"/>
          <a:sym typeface="Calibri"/>
        </a:defRPr>
      </a:lvl6pPr>
      <a:lvl7pPr marL="0" marR="0" indent="1371600" algn="l" defTabSz="584200" latinLnBrk="0">
        <a:lnSpc>
          <a:spcPct val="100000"/>
        </a:lnSpc>
        <a:spcBef>
          <a:spcPts val="2800"/>
        </a:spcBef>
        <a:spcAft>
          <a:spcPts val="0"/>
        </a:spcAft>
        <a:buClrTx/>
        <a:buSzTx/>
        <a:buFontTx/>
        <a:buNone/>
        <a:tabLst/>
        <a:defRPr sz="4000" b="0" i="0" u="none" strike="noStrike" cap="none" spc="0" baseline="0">
          <a:ln>
            <a:noFill/>
          </a:ln>
          <a:solidFill>
            <a:srgbClr val="FFFFFF"/>
          </a:solidFill>
          <a:uFillTx/>
          <a:latin typeface="Calibri"/>
          <a:ea typeface="Calibri"/>
          <a:cs typeface="Calibri"/>
          <a:sym typeface="Calibri"/>
        </a:defRPr>
      </a:lvl7pPr>
      <a:lvl8pPr marL="0" marR="0" indent="1600200" algn="l" defTabSz="584200" latinLnBrk="0">
        <a:lnSpc>
          <a:spcPct val="100000"/>
        </a:lnSpc>
        <a:spcBef>
          <a:spcPts val="2800"/>
        </a:spcBef>
        <a:spcAft>
          <a:spcPts val="0"/>
        </a:spcAft>
        <a:buClrTx/>
        <a:buSzTx/>
        <a:buFontTx/>
        <a:buNone/>
        <a:tabLst/>
        <a:defRPr sz="4000" b="0" i="0" u="none" strike="noStrike" cap="none" spc="0" baseline="0">
          <a:ln>
            <a:noFill/>
          </a:ln>
          <a:solidFill>
            <a:srgbClr val="FFFFFF"/>
          </a:solidFill>
          <a:uFillTx/>
          <a:latin typeface="Calibri"/>
          <a:ea typeface="Calibri"/>
          <a:cs typeface="Calibri"/>
          <a:sym typeface="Calibri"/>
        </a:defRPr>
      </a:lvl8pPr>
      <a:lvl9pPr marL="0" marR="0" indent="1828800" algn="l" defTabSz="584200" latinLnBrk="0">
        <a:lnSpc>
          <a:spcPct val="100000"/>
        </a:lnSpc>
        <a:spcBef>
          <a:spcPts val="2800"/>
        </a:spcBef>
        <a:spcAft>
          <a:spcPts val="0"/>
        </a:spcAft>
        <a:buClrTx/>
        <a:buSzTx/>
        <a:buFontTx/>
        <a:buNone/>
        <a:tabLst/>
        <a:defRPr sz="4000" b="0" i="0" u="none" strike="noStrike" cap="none" spc="0" baseline="0">
          <a:ln>
            <a:noFill/>
          </a:ln>
          <a:solidFill>
            <a:srgbClr val="FFFFFF"/>
          </a:solidFill>
          <a:uFillTx/>
          <a:latin typeface="Calibri"/>
          <a:ea typeface="Calibri"/>
          <a:cs typeface="Calibri"/>
          <a:sym typeface="Calibri"/>
        </a:defRPr>
      </a:lvl9pPr>
    </p:bodyStyle>
    <p:otherStyle>
      <a:lvl1pPr marL="0" marR="0" indent="0" algn="ctr" defTabSz="390143" latinLnBrk="0">
        <a:lnSpc>
          <a:spcPct val="100000"/>
        </a:lnSpc>
        <a:spcBef>
          <a:spcPts val="0"/>
        </a:spcBef>
        <a:spcAft>
          <a:spcPts val="0"/>
        </a:spcAft>
        <a:buClrTx/>
        <a:buSzTx/>
        <a:buFontTx/>
        <a:buNone/>
        <a:tabLst/>
        <a:defRPr sz="2000" b="0" i="0" u="none" strike="noStrike" cap="none" spc="0" baseline="0">
          <a:ln>
            <a:noFill/>
          </a:ln>
          <a:solidFill>
            <a:schemeClr val="tx1"/>
          </a:solidFill>
          <a:uFill>
            <a:solidFill>
              <a:srgbClr val="000000"/>
            </a:solidFill>
          </a:uFill>
          <a:latin typeface="+mn-lt"/>
          <a:ea typeface="+mn-ea"/>
          <a:cs typeface="+mn-cs"/>
          <a:sym typeface="Franklin Gothic Medium Cond"/>
        </a:defRPr>
      </a:lvl1pPr>
      <a:lvl2pPr marL="0" marR="0" indent="228600" algn="ctr" defTabSz="390143" latinLnBrk="0">
        <a:lnSpc>
          <a:spcPct val="100000"/>
        </a:lnSpc>
        <a:spcBef>
          <a:spcPts val="0"/>
        </a:spcBef>
        <a:spcAft>
          <a:spcPts val="0"/>
        </a:spcAft>
        <a:buClrTx/>
        <a:buSzTx/>
        <a:buFontTx/>
        <a:buNone/>
        <a:tabLst/>
        <a:defRPr sz="2000" b="0" i="0" u="none" strike="noStrike" cap="none" spc="0" baseline="0">
          <a:ln>
            <a:noFill/>
          </a:ln>
          <a:solidFill>
            <a:schemeClr val="tx1"/>
          </a:solidFill>
          <a:uFill>
            <a:solidFill>
              <a:srgbClr val="000000"/>
            </a:solidFill>
          </a:uFill>
          <a:latin typeface="+mn-lt"/>
          <a:ea typeface="+mn-ea"/>
          <a:cs typeface="+mn-cs"/>
          <a:sym typeface="Franklin Gothic Medium Cond"/>
        </a:defRPr>
      </a:lvl2pPr>
      <a:lvl3pPr marL="0" marR="0" indent="457200" algn="ctr" defTabSz="390143" latinLnBrk="0">
        <a:lnSpc>
          <a:spcPct val="100000"/>
        </a:lnSpc>
        <a:spcBef>
          <a:spcPts val="0"/>
        </a:spcBef>
        <a:spcAft>
          <a:spcPts val="0"/>
        </a:spcAft>
        <a:buClrTx/>
        <a:buSzTx/>
        <a:buFontTx/>
        <a:buNone/>
        <a:tabLst/>
        <a:defRPr sz="2000" b="0" i="0" u="none" strike="noStrike" cap="none" spc="0" baseline="0">
          <a:ln>
            <a:noFill/>
          </a:ln>
          <a:solidFill>
            <a:schemeClr val="tx1"/>
          </a:solidFill>
          <a:uFill>
            <a:solidFill>
              <a:srgbClr val="000000"/>
            </a:solidFill>
          </a:uFill>
          <a:latin typeface="+mn-lt"/>
          <a:ea typeface="+mn-ea"/>
          <a:cs typeface="+mn-cs"/>
          <a:sym typeface="Franklin Gothic Medium Cond"/>
        </a:defRPr>
      </a:lvl3pPr>
      <a:lvl4pPr marL="0" marR="0" indent="685800" algn="ctr" defTabSz="390143" latinLnBrk="0">
        <a:lnSpc>
          <a:spcPct val="100000"/>
        </a:lnSpc>
        <a:spcBef>
          <a:spcPts val="0"/>
        </a:spcBef>
        <a:spcAft>
          <a:spcPts val="0"/>
        </a:spcAft>
        <a:buClrTx/>
        <a:buSzTx/>
        <a:buFontTx/>
        <a:buNone/>
        <a:tabLst/>
        <a:defRPr sz="2000" b="0" i="0" u="none" strike="noStrike" cap="none" spc="0" baseline="0">
          <a:ln>
            <a:noFill/>
          </a:ln>
          <a:solidFill>
            <a:schemeClr val="tx1"/>
          </a:solidFill>
          <a:uFill>
            <a:solidFill>
              <a:srgbClr val="000000"/>
            </a:solidFill>
          </a:uFill>
          <a:latin typeface="+mn-lt"/>
          <a:ea typeface="+mn-ea"/>
          <a:cs typeface="+mn-cs"/>
          <a:sym typeface="Franklin Gothic Medium Cond"/>
        </a:defRPr>
      </a:lvl4pPr>
      <a:lvl5pPr marL="0" marR="0" indent="914400" algn="ctr" defTabSz="390143" latinLnBrk="0">
        <a:lnSpc>
          <a:spcPct val="100000"/>
        </a:lnSpc>
        <a:spcBef>
          <a:spcPts val="0"/>
        </a:spcBef>
        <a:spcAft>
          <a:spcPts val="0"/>
        </a:spcAft>
        <a:buClrTx/>
        <a:buSzTx/>
        <a:buFontTx/>
        <a:buNone/>
        <a:tabLst/>
        <a:defRPr sz="2000" b="0" i="0" u="none" strike="noStrike" cap="none" spc="0" baseline="0">
          <a:ln>
            <a:noFill/>
          </a:ln>
          <a:solidFill>
            <a:schemeClr val="tx1"/>
          </a:solidFill>
          <a:uFill>
            <a:solidFill>
              <a:srgbClr val="000000"/>
            </a:solidFill>
          </a:uFill>
          <a:latin typeface="+mn-lt"/>
          <a:ea typeface="+mn-ea"/>
          <a:cs typeface="+mn-cs"/>
          <a:sym typeface="Franklin Gothic Medium Cond"/>
        </a:defRPr>
      </a:lvl5pPr>
      <a:lvl6pPr marL="0" marR="0" indent="1143000" algn="ctr" defTabSz="390143" latinLnBrk="0">
        <a:lnSpc>
          <a:spcPct val="100000"/>
        </a:lnSpc>
        <a:spcBef>
          <a:spcPts val="0"/>
        </a:spcBef>
        <a:spcAft>
          <a:spcPts val="0"/>
        </a:spcAft>
        <a:buClrTx/>
        <a:buSzTx/>
        <a:buFontTx/>
        <a:buNone/>
        <a:tabLst/>
        <a:defRPr sz="2000" b="0" i="0" u="none" strike="noStrike" cap="none" spc="0" baseline="0">
          <a:ln>
            <a:noFill/>
          </a:ln>
          <a:solidFill>
            <a:schemeClr val="tx1"/>
          </a:solidFill>
          <a:uFill>
            <a:solidFill>
              <a:srgbClr val="000000"/>
            </a:solidFill>
          </a:uFill>
          <a:latin typeface="+mn-lt"/>
          <a:ea typeface="+mn-ea"/>
          <a:cs typeface="+mn-cs"/>
          <a:sym typeface="Franklin Gothic Medium Cond"/>
        </a:defRPr>
      </a:lvl6pPr>
      <a:lvl7pPr marL="0" marR="0" indent="1371600" algn="ctr" defTabSz="390143" latinLnBrk="0">
        <a:lnSpc>
          <a:spcPct val="100000"/>
        </a:lnSpc>
        <a:spcBef>
          <a:spcPts val="0"/>
        </a:spcBef>
        <a:spcAft>
          <a:spcPts val="0"/>
        </a:spcAft>
        <a:buClrTx/>
        <a:buSzTx/>
        <a:buFontTx/>
        <a:buNone/>
        <a:tabLst/>
        <a:defRPr sz="2000" b="0" i="0" u="none" strike="noStrike" cap="none" spc="0" baseline="0">
          <a:ln>
            <a:noFill/>
          </a:ln>
          <a:solidFill>
            <a:schemeClr val="tx1"/>
          </a:solidFill>
          <a:uFill>
            <a:solidFill>
              <a:srgbClr val="000000"/>
            </a:solidFill>
          </a:uFill>
          <a:latin typeface="+mn-lt"/>
          <a:ea typeface="+mn-ea"/>
          <a:cs typeface="+mn-cs"/>
          <a:sym typeface="Franklin Gothic Medium Cond"/>
        </a:defRPr>
      </a:lvl7pPr>
      <a:lvl8pPr marL="0" marR="0" indent="1600200" algn="ctr" defTabSz="390143" latinLnBrk="0">
        <a:lnSpc>
          <a:spcPct val="100000"/>
        </a:lnSpc>
        <a:spcBef>
          <a:spcPts val="0"/>
        </a:spcBef>
        <a:spcAft>
          <a:spcPts val="0"/>
        </a:spcAft>
        <a:buClrTx/>
        <a:buSzTx/>
        <a:buFontTx/>
        <a:buNone/>
        <a:tabLst/>
        <a:defRPr sz="2000" b="0" i="0" u="none" strike="noStrike" cap="none" spc="0" baseline="0">
          <a:ln>
            <a:noFill/>
          </a:ln>
          <a:solidFill>
            <a:schemeClr val="tx1"/>
          </a:solidFill>
          <a:uFill>
            <a:solidFill>
              <a:srgbClr val="000000"/>
            </a:solidFill>
          </a:uFill>
          <a:latin typeface="+mn-lt"/>
          <a:ea typeface="+mn-ea"/>
          <a:cs typeface="+mn-cs"/>
          <a:sym typeface="Franklin Gothic Medium Cond"/>
        </a:defRPr>
      </a:lvl8pPr>
      <a:lvl9pPr marL="0" marR="0" indent="1828800" algn="ctr" defTabSz="390143" latinLnBrk="0">
        <a:lnSpc>
          <a:spcPct val="100000"/>
        </a:lnSpc>
        <a:spcBef>
          <a:spcPts val="0"/>
        </a:spcBef>
        <a:spcAft>
          <a:spcPts val="0"/>
        </a:spcAft>
        <a:buClrTx/>
        <a:buSzTx/>
        <a:buFontTx/>
        <a:buNone/>
        <a:tabLst/>
        <a:defRPr sz="2000" b="0" i="0" u="none" strike="noStrike" cap="none" spc="0" baseline="0">
          <a:ln>
            <a:noFill/>
          </a:ln>
          <a:solidFill>
            <a:schemeClr val="tx1"/>
          </a:solidFill>
          <a:uFill>
            <a:solidFill>
              <a:srgbClr val="000000"/>
            </a:solidFill>
          </a:uFill>
          <a:latin typeface="+mn-lt"/>
          <a:ea typeface="+mn-ea"/>
          <a:cs typeface="+mn-cs"/>
          <a:sym typeface="Franklin Gothic Medium Cond"/>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tiff"/><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tif"/><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image" Target="../media/image8.t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tif"/><Relationship Id="rId4" Type="http://schemas.openxmlformats.org/officeDocument/2006/relationships/image" Target="../media/image15.tif"/><Relationship Id="rId5" Type="http://schemas.openxmlformats.org/officeDocument/2006/relationships/image" Target="../media/image16.tif"/><Relationship Id="rId1" Type="http://schemas.openxmlformats.org/officeDocument/2006/relationships/slideLayout" Target="../slideLayouts/slideLayout7.xml"/><Relationship Id="rId2" Type="http://schemas.openxmlformats.org/officeDocument/2006/relationships/image" Target="../media/image13.t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 Id="rId3" Type="http://schemas.openxmlformats.org/officeDocument/2006/relationships/hyperlink" Target="mailto:tony@narrate.co.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tif"/><Relationship Id="rId3" Type="http://schemas.openxmlformats.org/officeDocument/2006/relationships/image" Target="../media/image9.tif"/></Relationships>
</file>

<file path=ppt/slides/_rels/slide9.xml.rels><?xml version="1.0" encoding="UTF-8" standalone="yes"?>
<Relationships xmlns="http://schemas.openxmlformats.org/package/2006/relationships"><Relationship Id="rId3" Type="http://schemas.openxmlformats.org/officeDocument/2006/relationships/image" Target="../media/image9.tif"/><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8.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5943" y="1128882"/>
            <a:ext cx="12605657" cy="2700785"/>
          </a:xfrm>
        </p:spPr>
        <p:txBody>
          <a:bodyPr/>
          <a:lstStyle/>
          <a:p>
            <a:r>
              <a:rPr lang="en-GB" dirty="0" smtClean="0"/>
              <a:t>Evaluating the effect of UNDP livelihood programmes on life and choices made by Syrian refugee and Jordanian populations in communities in Jordan.</a:t>
            </a:r>
            <a:endParaRPr lang="en-US" dirty="0"/>
          </a:p>
        </p:txBody>
      </p:sp>
      <p:sp>
        <p:nvSpPr>
          <p:cNvPr id="3" name="Subtitle 2"/>
          <p:cNvSpPr>
            <a:spLocks noGrp="1"/>
          </p:cNvSpPr>
          <p:nvPr>
            <p:ph type="subTitle" idx="1"/>
          </p:nvPr>
        </p:nvSpPr>
        <p:spPr>
          <a:xfrm>
            <a:off x="644070" y="4219241"/>
            <a:ext cx="11709402" cy="3176639"/>
          </a:xfrm>
        </p:spPr>
        <p:txBody>
          <a:bodyPr/>
          <a:lstStyle/>
          <a:p>
            <a:r>
              <a:rPr lang="en-US" dirty="0" smtClean="0"/>
              <a:t>Capturing and visualizing perceptions overtime</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241913" y="7586436"/>
            <a:ext cx="801060" cy="772160"/>
          </a:xfrm>
          <a:prstGeom prst="rect">
            <a:avLst/>
          </a:prstGeom>
        </p:spPr>
      </p:pic>
      <p:pic>
        <p:nvPicPr>
          <p:cNvPr id="5" name="Picture 4" descr="../Dropbox%20(Personal)/4.work_sm/3_library/0_admin/10.logos/narrate/Narrate_06_lowercase_transparent.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4180" y="7611272"/>
            <a:ext cx="664690" cy="722489"/>
          </a:xfrm>
          <a:prstGeom prst="rect">
            <a:avLst/>
          </a:prstGeom>
          <a:noFill/>
          <a:ln>
            <a:noFill/>
          </a:ln>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7210076" y="7395880"/>
            <a:ext cx="495808" cy="1153273"/>
          </a:xfrm>
          <a:prstGeom prst="rect">
            <a:avLst/>
          </a:prstGeom>
        </p:spPr>
      </p:pic>
    </p:spTree>
    <p:extLst>
      <p:ext uri="{BB962C8B-B14F-4D97-AF65-F5344CB8AC3E}">
        <p14:creationId xmlns:p14="http://schemas.microsoft.com/office/powerpoint/2010/main" val="1170235429"/>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6" name="pasted-image.tiff"/>
          <p:cNvPicPr>
            <a:picLocks noChangeAspect="1"/>
          </p:cNvPicPr>
          <p:nvPr/>
        </p:nvPicPr>
        <p:blipFill>
          <a:blip r:embed="rId2">
            <a:extLst/>
          </a:blip>
          <a:srcRect l="20766" t="16172" r="20766" b="14834"/>
          <a:stretch>
            <a:fillRect/>
          </a:stretch>
        </p:blipFill>
        <p:spPr>
          <a:xfrm>
            <a:off x="1667447" y="3778943"/>
            <a:ext cx="4140072" cy="3600000"/>
          </a:xfrm>
          <a:prstGeom prst="rect">
            <a:avLst/>
          </a:prstGeom>
          <a:ln w="25400"/>
        </p:spPr>
      </p:pic>
      <p:sp>
        <p:nvSpPr>
          <p:cNvPr id="2" name="Title 1"/>
          <p:cNvSpPr>
            <a:spLocks noGrp="1"/>
          </p:cNvSpPr>
          <p:nvPr>
            <p:ph type="title"/>
          </p:nvPr>
        </p:nvSpPr>
        <p:spPr/>
        <p:txBody>
          <a:bodyPr>
            <a:normAutofit fontScale="90000"/>
          </a:bodyPr>
          <a:lstStyle/>
          <a:p>
            <a:r>
              <a:rPr lang="en-US" sz="6000" dirty="0"/>
              <a:t>T4. In the example you gave, what mattered to people</a:t>
            </a:r>
            <a:r>
              <a:rPr lang="en-US" sz="6000" dirty="0" smtClean="0"/>
              <a:t>?</a:t>
            </a:r>
            <a:endParaRPr lang="en-US" dirty="0"/>
          </a:p>
        </p:txBody>
      </p:sp>
      <p:sp>
        <p:nvSpPr>
          <p:cNvPr id="527" name="Shape 527"/>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10</a:t>
            </a:fld>
            <a:endParaRPr/>
          </a:p>
        </p:txBody>
      </p:sp>
      <p:sp>
        <p:nvSpPr>
          <p:cNvPr id="529" name="Shape 529"/>
          <p:cNvSpPr/>
          <p:nvPr/>
        </p:nvSpPr>
        <p:spPr>
          <a:xfrm>
            <a:off x="2620491" y="3306185"/>
            <a:ext cx="2233984" cy="472758"/>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a:buClr>
                <a:srgbClr val="000000"/>
              </a:buClr>
              <a:buFont typeface="Flora"/>
              <a:defRPr sz="2400">
                <a:latin typeface="Franklin Gothic Demi Cond"/>
                <a:ea typeface="Franklin Gothic Demi Cond"/>
                <a:cs typeface="Franklin Gothic Demi Cond"/>
                <a:sym typeface="Franklin Gothic Demi Cond"/>
              </a:defRPr>
            </a:pPr>
            <a:r>
              <a:rPr sz="3072" dirty="0" smtClean="0">
                <a:solidFill>
                  <a:schemeClr val="bg1"/>
                </a:solidFill>
              </a:rPr>
              <a:t>Prosperity</a:t>
            </a:r>
            <a:endParaRPr sz="3072" dirty="0">
              <a:solidFill>
                <a:schemeClr val="bg1"/>
              </a:solidFill>
            </a:endParaRPr>
          </a:p>
        </p:txBody>
      </p:sp>
      <p:sp>
        <p:nvSpPr>
          <p:cNvPr id="530" name="Shape 530"/>
          <p:cNvSpPr/>
          <p:nvPr/>
        </p:nvSpPr>
        <p:spPr>
          <a:xfrm>
            <a:off x="34906" y="7378943"/>
            <a:ext cx="2679991" cy="472758"/>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a:buClr>
                <a:srgbClr val="000000"/>
              </a:buClr>
              <a:buFont typeface="Flora"/>
              <a:defRPr sz="2400">
                <a:latin typeface="Franklin Gothic Demi Cond"/>
                <a:ea typeface="Franklin Gothic Demi Cond"/>
                <a:cs typeface="Franklin Gothic Demi Cond"/>
                <a:sym typeface="Franklin Gothic Demi Cond"/>
              </a:defRPr>
            </a:pPr>
            <a:r>
              <a:rPr sz="3072" dirty="0" smtClean="0">
                <a:solidFill>
                  <a:schemeClr val="bg1"/>
                </a:solidFill>
              </a:rPr>
              <a:t>Surviving</a:t>
            </a:r>
            <a:endParaRPr sz="3072" dirty="0">
              <a:solidFill>
                <a:schemeClr val="bg1"/>
              </a:solidFill>
            </a:endParaRPr>
          </a:p>
        </p:txBody>
      </p:sp>
      <p:sp>
        <p:nvSpPr>
          <p:cNvPr id="531" name="Shape 531"/>
          <p:cNvSpPr/>
          <p:nvPr/>
        </p:nvSpPr>
        <p:spPr>
          <a:xfrm>
            <a:off x="3043753" y="7378943"/>
            <a:ext cx="5456461" cy="47275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buClr>
                <a:srgbClr val="000000"/>
              </a:buClr>
              <a:buFont typeface="Flora"/>
              <a:defRPr sz="2400">
                <a:latin typeface="Franklin Gothic Demi Cond"/>
                <a:ea typeface="Franklin Gothic Demi Cond"/>
                <a:cs typeface="Franklin Gothic Demi Cond"/>
                <a:sym typeface="Franklin Gothic Demi Cond"/>
              </a:defRPr>
            </a:pPr>
            <a:r>
              <a:rPr sz="3072" dirty="0" smtClean="0">
                <a:solidFill>
                  <a:schemeClr val="bg1"/>
                </a:solidFill>
              </a:rPr>
              <a:t>Status</a:t>
            </a:r>
            <a:endParaRPr sz="3072" dirty="0">
              <a:solidFill>
                <a:schemeClr val="bg1"/>
              </a:solidFill>
            </a:endParaRPr>
          </a:p>
        </p:txBody>
      </p:sp>
      <p:pic>
        <p:nvPicPr>
          <p:cNvPr id="533" name="pasted-image.tiff"/>
          <p:cNvPicPr>
            <a:picLocks noChangeAspect="1"/>
          </p:cNvPicPr>
          <p:nvPr/>
        </p:nvPicPr>
        <p:blipFill>
          <a:blip r:embed="rId3">
            <a:extLst/>
          </a:blip>
          <a:srcRect r="46210"/>
          <a:stretch>
            <a:fillRect/>
          </a:stretch>
        </p:blipFill>
        <p:spPr>
          <a:xfrm>
            <a:off x="11387170" y="988164"/>
            <a:ext cx="1224168" cy="1869441"/>
          </a:xfrm>
          <a:prstGeom prst="rect">
            <a:avLst/>
          </a:prstGeom>
          <a:ln w="25400"/>
        </p:spPr>
      </p:pic>
      <p:sp>
        <p:nvSpPr>
          <p:cNvPr id="17" name="Shape 530"/>
          <p:cNvSpPr/>
          <p:nvPr/>
        </p:nvSpPr>
        <p:spPr>
          <a:xfrm>
            <a:off x="6132831" y="7400714"/>
            <a:ext cx="2679991" cy="472758"/>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a:buClr>
                <a:srgbClr val="000000"/>
              </a:buClr>
              <a:buFont typeface="Flora"/>
              <a:defRPr sz="2400">
                <a:latin typeface="Franklin Gothic Demi Cond"/>
                <a:ea typeface="Franklin Gothic Demi Cond"/>
                <a:cs typeface="Franklin Gothic Demi Cond"/>
                <a:sym typeface="Franklin Gothic Demi Cond"/>
              </a:defRPr>
            </a:pPr>
            <a:r>
              <a:rPr sz="3072" dirty="0" smtClean="0">
                <a:solidFill>
                  <a:schemeClr val="bg1"/>
                </a:solidFill>
              </a:rPr>
              <a:t>Surviving</a:t>
            </a:r>
            <a:endParaRPr sz="3072" dirty="0">
              <a:solidFill>
                <a:schemeClr val="bg1"/>
              </a:solidFill>
            </a:endParaRPr>
          </a:p>
        </p:txBody>
      </p:sp>
      <p:sp>
        <p:nvSpPr>
          <p:cNvPr id="18" name="Shape 531"/>
          <p:cNvSpPr/>
          <p:nvPr/>
        </p:nvSpPr>
        <p:spPr>
          <a:xfrm>
            <a:off x="9141678" y="7400714"/>
            <a:ext cx="5456461" cy="47275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buClr>
                <a:srgbClr val="000000"/>
              </a:buClr>
              <a:buFont typeface="Flora"/>
              <a:defRPr sz="2400">
                <a:latin typeface="Franklin Gothic Demi Cond"/>
                <a:ea typeface="Franklin Gothic Demi Cond"/>
                <a:cs typeface="Franklin Gothic Demi Cond"/>
                <a:sym typeface="Franklin Gothic Demi Cond"/>
              </a:defRPr>
            </a:pPr>
            <a:r>
              <a:rPr sz="3072" dirty="0" smtClean="0">
                <a:solidFill>
                  <a:schemeClr val="bg1"/>
                </a:solidFill>
              </a:rPr>
              <a:t>Status</a:t>
            </a:r>
            <a:endParaRPr sz="3072" dirty="0">
              <a:solidFill>
                <a:schemeClr val="bg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2231" y="3708039"/>
            <a:ext cx="4410811" cy="3736217"/>
          </a:xfrm>
          <a:prstGeom prst="rect">
            <a:avLst/>
          </a:prstGeom>
        </p:spPr>
      </p:pic>
      <p:sp>
        <p:nvSpPr>
          <p:cNvPr id="16" name="Shape 529"/>
          <p:cNvSpPr/>
          <p:nvPr/>
        </p:nvSpPr>
        <p:spPr>
          <a:xfrm>
            <a:off x="8718416" y="3327956"/>
            <a:ext cx="2233984" cy="472758"/>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a:buClr>
                <a:srgbClr val="000000"/>
              </a:buClr>
              <a:buFont typeface="Flora"/>
              <a:defRPr sz="2400">
                <a:latin typeface="Franklin Gothic Demi Cond"/>
                <a:ea typeface="Franklin Gothic Demi Cond"/>
                <a:cs typeface="Franklin Gothic Demi Cond"/>
                <a:sym typeface="Franklin Gothic Demi Cond"/>
              </a:defRPr>
            </a:pPr>
            <a:r>
              <a:rPr sz="3072" dirty="0" smtClean="0">
                <a:solidFill>
                  <a:schemeClr val="bg1"/>
                </a:solidFill>
              </a:rPr>
              <a:t>Prosperity</a:t>
            </a:r>
            <a:endParaRPr sz="3072" dirty="0">
              <a:solidFill>
                <a:schemeClr val="bg1"/>
              </a:solidFill>
            </a:endParaRPr>
          </a:p>
        </p:txBody>
      </p:sp>
    </p:spTree>
    <p:extLst>
      <p:ext uri="{BB962C8B-B14F-4D97-AF65-F5344CB8AC3E}">
        <p14:creationId xmlns:p14="http://schemas.microsoft.com/office/powerpoint/2010/main" val="131661852"/>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43150" y="1155700"/>
            <a:ext cx="8318500" cy="7442200"/>
          </a:xfrm>
          <a:prstGeom prst="rect">
            <a:avLst/>
          </a:prstGeom>
        </p:spPr>
      </p:pic>
      <p:grpSp>
        <p:nvGrpSpPr>
          <p:cNvPr id="10" name="Group 9"/>
          <p:cNvGrpSpPr/>
          <p:nvPr/>
        </p:nvGrpSpPr>
        <p:grpSpPr>
          <a:xfrm>
            <a:off x="5791200" y="622221"/>
            <a:ext cx="1767840" cy="8506539"/>
            <a:chOff x="5791200" y="622221"/>
            <a:chExt cx="1767840" cy="8506539"/>
          </a:xfrm>
        </p:grpSpPr>
        <p:sp>
          <p:nvSpPr>
            <p:cNvPr id="4" name="Rectangle 3"/>
            <p:cNvSpPr/>
            <p:nvPr/>
          </p:nvSpPr>
          <p:spPr>
            <a:xfrm>
              <a:off x="6245910" y="670560"/>
              <a:ext cx="888900" cy="8458200"/>
            </a:xfrm>
            <a:prstGeom prst="rect">
              <a:avLst/>
            </a:prstGeom>
            <a:solidFill>
              <a:schemeClr val="accent4">
                <a:lumMod val="20000"/>
                <a:lumOff val="80000"/>
                <a:alpha val="22000"/>
              </a:schemeClr>
            </a:solidFill>
            <a:ln w="12700" cap="flat">
              <a:noFill/>
              <a:miter lim="400000"/>
            </a:ln>
            <a:effectLst>
              <a:outerShdw blurRad="50800" dist="50800" dir="5400000" algn="ctr" rotWithShape="0">
                <a:srgbClr val="000000">
                  <a:alpha val="12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600" b="0" i="0" u="none" strike="noStrike" cap="none" spc="0" normalizeH="0" baseline="0">
                <a:ln>
                  <a:noFill/>
                </a:ln>
                <a:solidFill>
                  <a:srgbClr val="FFFFFF"/>
                </a:solidFill>
                <a:effectLst/>
                <a:uFillTx/>
                <a:latin typeface="+mn-lt"/>
                <a:ea typeface="+mn-ea"/>
                <a:cs typeface="+mn-cs"/>
                <a:sym typeface="Helvetica Light"/>
              </a:endParaRPr>
            </a:p>
          </p:txBody>
        </p:sp>
        <p:sp>
          <p:nvSpPr>
            <p:cNvPr id="5" name="TextBox 4"/>
            <p:cNvSpPr txBox="1"/>
            <p:nvPr/>
          </p:nvSpPr>
          <p:spPr>
            <a:xfrm>
              <a:off x="5791200" y="622221"/>
              <a:ext cx="1767840"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800" b="1" u="none" strike="noStrike" cap="none" spc="0" normalizeH="0" baseline="0" dirty="0" smtClean="0">
                  <a:ln>
                    <a:noFill/>
                  </a:ln>
                  <a:solidFill>
                    <a:schemeClr val="bg1"/>
                  </a:solidFill>
                  <a:effectLst>
                    <a:outerShdw blurRad="50800" dist="38100" dir="2700000" algn="tl" rotWithShape="0">
                      <a:schemeClr val="tx1">
                        <a:alpha val="40000"/>
                      </a:schemeClr>
                    </a:outerShdw>
                  </a:effectLst>
                  <a:uFillTx/>
                  <a:latin typeface="Franklin Gothic Demi Cond" charset="0"/>
                  <a:ea typeface="Franklin Gothic Demi Cond" charset="0"/>
                  <a:cs typeface="Franklin Gothic Demi Cond" charset="0"/>
                  <a:sym typeface="Helvetica Light"/>
                </a:rPr>
                <a:t>No change</a:t>
              </a:r>
              <a:endParaRPr kumimoji="0" lang="en-US" sz="2800" b="1" u="none" strike="noStrike" cap="none" spc="0" normalizeH="0" baseline="0" dirty="0">
                <a:ln>
                  <a:noFill/>
                </a:ln>
                <a:solidFill>
                  <a:schemeClr val="bg1"/>
                </a:solidFill>
                <a:effectLst>
                  <a:outerShdw blurRad="50800" dist="38100" dir="2700000" algn="tl" rotWithShape="0">
                    <a:schemeClr val="tx1">
                      <a:alpha val="40000"/>
                    </a:schemeClr>
                  </a:outerShdw>
                </a:effectLst>
                <a:uFillTx/>
                <a:latin typeface="Franklin Gothic Demi Cond" charset="0"/>
                <a:ea typeface="Franklin Gothic Demi Cond" charset="0"/>
                <a:cs typeface="Franklin Gothic Demi Cond" charset="0"/>
                <a:sym typeface="Helvetica Light"/>
              </a:endParaRPr>
            </a:p>
          </p:txBody>
        </p:sp>
      </p:grpSp>
      <p:grpSp>
        <p:nvGrpSpPr>
          <p:cNvPr id="2" name="Group 1"/>
          <p:cNvGrpSpPr/>
          <p:nvPr/>
        </p:nvGrpSpPr>
        <p:grpSpPr>
          <a:xfrm>
            <a:off x="2795992" y="623530"/>
            <a:ext cx="3449918" cy="8506539"/>
            <a:chOff x="2795992" y="623530"/>
            <a:chExt cx="3449918" cy="8506539"/>
          </a:xfrm>
        </p:grpSpPr>
        <p:sp>
          <p:nvSpPr>
            <p:cNvPr id="8" name="Rectangle 7"/>
            <p:cNvSpPr/>
            <p:nvPr/>
          </p:nvSpPr>
          <p:spPr>
            <a:xfrm>
              <a:off x="2795992" y="671869"/>
              <a:ext cx="3449918" cy="8458200"/>
            </a:xfrm>
            <a:prstGeom prst="rect">
              <a:avLst/>
            </a:prstGeom>
            <a:solidFill>
              <a:schemeClr val="accent5">
                <a:lumMod val="20000"/>
                <a:lumOff val="80000"/>
                <a:alpha val="22000"/>
              </a:schemeClr>
            </a:solidFill>
            <a:ln w="12700" cap="flat">
              <a:noFill/>
              <a:miter lim="400000"/>
            </a:ln>
            <a:effectLst>
              <a:outerShdw blurRad="50800" dist="50800" dir="5400000" algn="ctr" rotWithShape="0">
                <a:srgbClr val="000000">
                  <a:alpha val="12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600" b="0" i="0" u="none" strike="noStrike" cap="none" spc="0" normalizeH="0" baseline="0">
                <a:ln>
                  <a:noFill/>
                </a:ln>
                <a:solidFill>
                  <a:srgbClr val="FFFFFF"/>
                </a:solidFill>
                <a:effectLst/>
                <a:uFillTx/>
                <a:latin typeface="+mn-lt"/>
                <a:ea typeface="+mn-ea"/>
                <a:cs typeface="+mn-cs"/>
                <a:sym typeface="Helvetica Light"/>
              </a:endParaRPr>
            </a:p>
          </p:txBody>
        </p:sp>
        <p:sp>
          <p:nvSpPr>
            <p:cNvPr id="9" name="TextBox 8"/>
            <p:cNvSpPr txBox="1"/>
            <p:nvPr/>
          </p:nvSpPr>
          <p:spPr>
            <a:xfrm>
              <a:off x="2795992" y="623530"/>
              <a:ext cx="3147608"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800" b="1" u="none" strike="noStrike" cap="none" spc="0" normalizeH="0" baseline="0" dirty="0" smtClean="0">
                  <a:ln>
                    <a:noFill/>
                  </a:ln>
                  <a:solidFill>
                    <a:schemeClr val="bg1"/>
                  </a:solidFill>
                  <a:effectLst>
                    <a:outerShdw blurRad="50800" dist="38100" dir="2700000" algn="tl" rotWithShape="0">
                      <a:schemeClr val="tx1">
                        <a:alpha val="40000"/>
                      </a:schemeClr>
                    </a:outerShdw>
                  </a:effectLst>
                  <a:uFillTx/>
                  <a:latin typeface="Franklin Gothic Demi Cond" charset="0"/>
                  <a:ea typeface="Franklin Gothic Demi Cond" charset="0"/>
                  <a:cs typeface="Franklin Gothic Demi Cond" charset="0"/>
                  <a:sym typeface="Helvetica Light"/>
                </a:rPr>
                <a:t>Reducing</a:t>
              </a:r>
              <a:r>
                <a:rPr kumimoji="0" lang="en-US" sz="2800" b="1" u="none" strike="noStrike" cap="none" spc="0" normalizeH="0" dirty="0" smtClean="0">
                  <a:ln>
                    <a:noFill/>
                  </a:ln>
                  <a:solidFill>
                    <a:schemeClr val="bg1"/>
                  </a:solidFill>
                  <a:effectLst>
                    <a:outerShdw blurRad="50800" dist="38100" dir="2700000" algn="tl" rotWithShape="0">
                      <a:schemeClr val="tx1">
                        <a:alpha val="40000"/>
                      </a:schemeClr>
                    </a:outerShdw>
                  </a:effectLst>
                  <a:uFillTx/>
                  <a:latin typeface="Franklin Gothic Demi Cond" charset="0"/>
                  <a:ea typeface="Franklin Gothic Demi Cond" charset="0"/>
                  <a:cs typeface="Franklin Gothic Demi Cond" charset="0"/>
                  <a:sym typeface="Helvetica Light"/>
                </a:rPr>
                <a:t> effect</a:t>
              </a:r>
              <a:endParaRPr kumimoji="0" lang="en-US" sz="2800" b="1" u="none" strike="noStrike" cap="none" spc="0" normalizeH="0" baseline="0" dirty="0">
                <a:ln>
                  <a:noFill/>
                </a:ln>
                <a:solidFill>
                  <a:schemeClr val="bg1"/>
                </a:solidFill>
                <a:effectLst>
                  <a:outerShdw blurRad="50800" dist="38100" dir="2700000" algn="tl" rotWithShape="0">
                    <a:schemeClr val="tx1">
                      <a:alpha val="40000"/>
                    </a:schemeClr>
                  </a:outerShdw>
                </a:effectLst>
                <a:uFillTx/>
                <a:latin typeface="Franklin Gothic Demi Cond" charset="0"/>
                <a:ea typeface="Franklin Gothic Demi Cond" charset="0"/>
                <a:cs typeface="Franklin Gothic Demi Cond" charset="0"/>
                <a:sym typeface="Helvetica Light"/>
              </a:endParaRPr>
            </a:p>
          </p:txBody>
        </p:sp>
      </p:grpSp>
      <p:grpSp>
        <p:nvGrpSpPr>
          <p:cNvPr id="6" name="Group 5"/>
          <p:cNvGrpSpPr/>
          <p:nvPr/>
        </p:nvGrpSpPr>
        <p:grpSpPr>
          <a:xfrm>
            <a:off x="7134810" y="619602"/>
            <a:ext cx="3526840" cy="8506539"/>
            <a:chOff x="7134810" y="573882"/>
            <a:chExt cx="3526840" cy="8506539"/>
          </a:xfrm>
        </p:grpSpPr>
        <p:sp>
          <p:nvSpPr>
            <p:cNvPr id="11" name="Rectangle 10"/>
            <p:cNvSpPr/>
            <p:nvPr/>
          </p:nvSpPr>
          <p:spPr>
            <a:xfrm>
              <a:off x="7134810" y="622221"/>
              <a:ext cx="3526840" cy="8458200"/>
            </a:xfrm>
            <a:prstGeom prst="rect">
              <a:avLst/>
            </a:prstGeom>
            <a:solidFill>
              <a:schemeClr val="accent3">
                <a:lumMod val="40000"/>
                <a:lumOff val="60000"/>
                <a:alpha val="22000"/>
              </a:schemeClr>
            </a:solidFill>
            <a:ln w="12700" cap="flat">
              <a:noFill/>
              <a:miter lim="400000"/>
            </a:ln>
            <a:effectLst>
              <a:outerShdw blurRad="50800" dist="50800" dir="5400000" algn="ctr" rotWithShape="0">
                <a:srgbClr val="000000">
                  <a:alpha val="12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600" b="0" i="0" u="none" strike="noStrike" cap="none" spc="0" normalizeH="0" baseline="0">
                <a:ln>
                  <a:noFill/>
                </a:ln>
                <a:solidFill>
                  <a:srgbClr val="FFFFFF"/>
                </a:solidFill>
                <a:effectLst/>
                <a:uFillTx/>
                <a:latin typeface="+mn-lt"/>
                <a:ea typeface="+mn-ea"/>
                <a:cs typeface="+mn-cs"/>
                <a:sym typeface="Helvetica Light"/>
              </a:endParaRPr>
            </a:p>
          </p:txBody>
        </p:sp>
        <p:sp>
          <p:nvSpPr>
            <p:cNvPr id="12" name="TextBox 11"/>
            <p:cNvSpPr txBox="1"/>
            <p:nvPr/>
          </p:nvSpPr>
          <p:spPr>
            <a:xfrm>
              <a:off x="7514042" y="573882"/>
              <a:ext cx="3147608"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800" b="1" u="none" strike="noStrike" cap="none" spc="0" normalizeH="0" baseline="0" dirty="0" smtClean="0">
                  <a:ln>
                    <a:noFill/>
                  </a:ln>
                  <a:solidFill>
                    <a:schemeClr val="bg1"/>
                  </a:solidFill>
                  <a:effectLst>
                    <a:outerShdw blurRad="50800" dist="38100" dir="2700000" algn="tl" rotWithShape="0">
                      <a:schemeClr val="tx1">
                        <a:alpha val="40000"/>
                      </a:schemeClr>
                    </a:outerShdw>
                  </a:effectLst>
                  <a:uFillTx/>
                  <a:latin typeface="Franklin Gothic Demi Cond" charset="0"/>
                  <a:ea typeface="Franklin Gothic Demi Cond" charset="0"/>
                  <a:cs typeface="Franklin Gothic Demi Cond" charset="0"/>
                  <a:sym typeface="Helvetica Light"/>
                </a:rPr>
                <a:t>Increasing </a:t>
              </a:r>
              <a:r>
                <a:rPr kumimoji="0" lang="en-US" sz="2800" b="1" u="none" strike="noStrike" cap="none" spc="0" normalizeH="0" dirty="0" smtClean="0">
                  <a:ln>
                    <a:noFill/>
                  </a:ln>
                  <a:solidFill>
                    <a:schemeClr val="bg1"/>
                  </a:solidFill>
                  <a:effectLst>
                    <a:outerShdw blurRad="50800" dist="38100" dir="2700000" algn="tl" rotWithShape="0">
                      <a:schemeClr val="tx1">
                        <a:alpha val="40000"/>
                      </a:schemeClr>
                    </a:outerShdw>
                  </a:effectLst>
                  <a:uFillTx/>
                  <a:latin typeface="Franklin Gothic Demi Cond" charset="0"/>
                  <a:ea typeface="Franklin Gothic Demi Cond" charset="0"/>
                  <a:cs typeface="Franklin Gothic Demi Cond" charset="0"/>
                  <a:sym typeface="Helvetica Light"/>
                </a:rPr>
                <a:t>effect</a:t>
              </a:r>
              <a:endParaRPr kumimoji="0" lang="en-US" sz="2800" b="1" u="none" strike="noStrike" cap="none" spc="0" normalizeH="0" baseline="0" dirty="0">
                <a:ln>
                  <a:noFill/>
                </a:ln>
                <a:solidFill>
                  <a:schemeClr val="bg1"/>
                </a:solidFill>
                <a:effectLst>
                  <a:outerShdw blurRad="50800" dist="38100" dir="2700000" algn="tl" rotWithShape="0">
                    <a:schemeClr val="tx1">
                      <a:alpha val="40000"/>
                    </a:schemeClr>
                  </a:outerShdw>
                </a:effectLst>
                <a:uFillTx/>
                <a:latin typeface="Franklin Gothic Demi Cond" charset="0"/>
                <a:ea typeface="Franklin Gothic Demi Cond" charset="0"/>
                <a:cs typeface="Franklin Gothic Demi Cond" charset="0"/>
                <a:sym typeface="Helvetica Light"/>
              </a:endParaRPr>
            </a:p>
          </p:txBody>
        </p:sp>
      </p:grpSp>
      <p:grpSp>
        <p:nvGrpSpPr>
          <p:cNvPr id="14" name="Group 13"/>
          <p:cNvGrpSpPr/>
          <p:nvPr/>
        </p:nvGrpSpPr>
        <p:grpSpPr>
          <a:xfrm>
            <a:off x="7071360" y="4434840"/>
            <a:ext cx="5120640" cy="1798320"/>
            <a:chOff x="7071360" y="4434840"/>
            <a:chExt cx="5120640" cy="1798320"/>
          </a:xfrm>
        </p:grpSpPr>
        <p:sp>
          <p:nvSpPr>
            <p:cNvPr id="7" name="Oval 6"/>
            <p:cNvSpPr/>
            <p:nvPr/>
          </p:nvSpPr>
          <p:spPr>
            <a:xfrm>
              <a:off x="7071360" y="4434840"/>
              <a:ext cx="1463040" cy="1798320"/>
            </a:xfrm>
            <a:prstGeom prst="ellipse">
              <a:avLst/>
            </a:prstGeom>
            <a:noFill/>
            <a:ln w="66675" cap="rnd">
              <a:solidFill>
                <a:schemeClr val="bg1"/>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600" b="0" i="0" u="none" strike="noStrike" cap="none" spc="0" normalizeH="0" baseline="0">
                <a:ln>
                  <a:noFill/>
                </a:ln>
                <a:solidFill>
                  <a:srgbClr val="FFFFFF"/>
                </a:solidFill>
                <a:effectLst/>
                <a:uFillTx/>
                <a:latin typeface="+mn-lt"/>
                <a:ea typeface="+mn-ea"/>
                <a:cs typeface="+mn-cs"/>
                <a:sym typeface="Helvetica Light"/>
              </a:endParaRPr>
            </a:p>
          </p:txBody>
        </p:sp>
        <p:sp>
          <p:nvSpPr>
            <p:cNvPr id="13" name="Rounded Rectangular Callout 12"/>
            <p:cNvSpPr/>
            <p:nvPr/>
          </p:nvSpPr>
          <p:spPr>
            <a:xfrm>
              <a:off x="9570720" y="4438332"/>
              <a:ext cx="2621280" cy="998855"/>
            </a:xfrm>
            <a:prstGeom prst="wedgeRoundRectCallout">
              <a:avLst>
                <a:gd name="adj1" fmla="val -94670"/>
                <a:gd name="adj2" fmla="val 36562"/>
                <a:gd name="adj3" fmla="val 16667"/>
              </a:avLst>
            </a:prstGeom>
            <a:solidFill>
              <a:srgbClr val="FFFFFF"/>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600" b="0" i="0" u="none" strike="noStrike" cap="none" spc="0" normalizeH="0" baseline="0" dirty="0" smtClean="0">
                  <a:ln>
                    <a:noFill/>
                  </a:ln>
                  <a:solidFill>
                    <a:schemeClr val="bg1"/>
                  </a:solidFill>
                  <a:effectLst/>
                  <a:uFillTx/>
                  <a:latin typeface="Franklin Gothic Medium Cond" charset="0"/>
                  <a:ea typeface="Franklin Gothic Medium Cond" charset="0"/>
                  <a:cs typeface="Franklin Gothic Medium Cond" charset="0"/>
                  <a:sym typeface="Helvetica Light"/>
                </a:rPr>
                <a:t>Most important and welcome shift</a:t>
              </a:r>
              <a:endParaRPr kumimoji="0" lang="en-US" sz="2600" b="0" i="0" u="none" strike="noStrike" cap="none" spc="0" normalizeH="0" baseline="0" dirty="0">
                <a:ln>
                  <a:noFill/>
                </a:ln>
                <a:solidFill>
                  <a:schemeClr val="bg1"/>
                </a:solidFill>
                <a:effectLst/>
                <a:uFillTx/>
                <a:latin typeface="Franklin Gothic Medium Cond" charset="0"/>
                <a:ea typeface="Franklin Gothic Medium Cond" charset="0"/>
                <a:cs typeface="Franklin Gothic Medium Cond" charset="0"/>
                <a:sym typeface="Helvetica Light"/>
              </a:endParaRPr>
            </a:p>
          </p:txBody>
        </p:sp>
      </p:grpSp>
      <p:grpSp>
        <p:nvGrpSpPr>
          <p:cNvPr id="18" name="Group 17"/>
          <p:cNvGrpSpPr/>
          <p:nvPr/>
        </p:nvGrpSpPr>
        <p:grpSpPr>
          <a:xfrm>
            <a:off x="8234680" y="1636912"/>
            <a:ext cx="4678680" cy="1990208"/>
            <a:chOff x="8234680" y="1636912"/>
            <a:chExt cx="4678680" cy="1990208"/>
          </a:xfrm>
        </p:grpSpPr>
        <p:sp>
          <p:nvSpPr>
            <p:cNvPr id="16" name="Oval 15"/>
            <p:cNvSpPr/>
            <p:nvPr/>
          </p:nvSpPr>
          <p:spPr>
            <a:xfrm>
              <a:off x="8234680" y="2760266"/>
              <a:ext cx="2426970" cy="866854"/>
            </a:xfrm>
            <a:prstGeom prst="ellipse">
              <a:avLst/>
            </a:prstGeom>
            <a:noFill/>
            <a:ln w="66675" cap="rnd">
              <a:solidFill>
                <a:schemeClr val="bg1"/>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600" b="0" i="0" u="none" strike="noStrike" cap="none" spc="0" normalizeH="0" baseline="0">
                <a:ln>
                  <a:noFill/>
                </a:ln>
                <a:solidFill>
                  <a:srgbClr val="FFFFFF"/>
                </a:solidFill>
                <a:effectLst/>
                <a:uFillTx/>
                <a:latin typeface="+mn-lt"/>
                <a:ea typeface="+mn-ea"/>
                <a:cs typeface="+mn-cs"/>
                <a:sym typeface="Helvetica Light"/>
              </a:endParaRPr>
            </a:p>
          </p:txBody>
        </p:sp>
        <p:sp>
          <p:nvSpPr>
            <p:cNvPr id="17" name="Rounded Rectangular Callout 16"/>
            <p:cNvSpPr/>
            <p:nvPr/>
          </p:nvSpPr>
          <p:spPr>
            <a:xfrm>
              <a:off x="10292080" y="1636912"/>
              <a:ext cx="2621280" cy="998855"/>
            </a:xfrm>
            <a:prstGeom prst="wedgeRoundRectCallout">
              <a:avLst>
                <a:gd name="adj1" fmla="val -75484"/>
                <a:gd name="adj2" fmla="val 59448"/>
                <a:gd name="adj3" fmla="val 16667"/>
              </a:avLst>
            </a:prstGeom>
            <a:solidFill>
              <a:srgbClr val="FFFFFF"/>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600" b="0" i="0" u="none" strike="noStrike" cap="none" spc="0" normalizeH="0" baseline="0" dirty="0" smtClean="0">
                  <a:ln>
                    <a:noFill/>
                  </a:ln>
                  <a:solidFill>
                    <a:schemeClr val="bg1"/>
                  </a:solidFill>
                  <a:effectLst/>
                  <a:uFillTx/>
                  <a:latin typeface="Franklin Gothic Medium Cond" charset="0"/>
                  <a:ea typeface="Franklin Gothic Medium Cond" charset="0"/>
                  <a:cs typeface="Franklin Gothic Medium Cond" charset="0"/>
                  <a:sym typeface="Helvetica Light"/>
                </a:rPr>
                <a:t>Concerning signs of negative deviancy</a:t>
              </a:r>
              <a:endParaRPr kumimoji="0" lang="en-US" sz="2600" b="0" i="0" u="none" strike="noStrike" cap="none" spc="0" normalizeH="0" baseline="0" dirty="0">
                <a:ln>
                  <a:noFill/>
                </a:ln>
                <a:solidFill>
                  <a:schemeClr val="bg1"/>
                </a:solidFill>
                <a:effectLst/>
                <a:uFillTx/>
                <a:latin typeface="Franklin Gothic Medium Cond" charset="0"/>
                <a:ea typeface="Franklin Gothic Medium Cond" charset="0"/>
                <a:cs typeface="Franklin Gothic Medium Cond" charset="0"/>
                <a:sym typeface="Helvetica Light"/>
              </a:endParaRPr>
            </a:p>
          </p:txBody>
        </p:sp>
      </p:grpSp>
      <p:graphicFrame>
        <p:nvGraphicFramePr>
          <p:cNvPr id="19" name="Chart 18"/>
          <p:cNvGraphicFramePr/>
          <p:nvPr>
            <p:extLst>
              <p:ext uri="{D42A27DB-BD31-4B8C-83A1-F6EECF244321}">
                <p14:modId xmlns:p14="http://schemas.microsoft.com/office/powerpoint/2010/main" val="646901312"/>
              </p:ext>
            </p:extLst>
          </p:nvPr>
        </p:nvGraphicFramePr>
        <p:xfrm>
          <a:off x="5410201" y="4434840"/>
          <a:ext cx="6507480" cy="4162017"/>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p:cNvSpPr txBox="1"/>
          <p:nvPr/>
        </p:nvSpPr>
        <p:spPr>
          <a:xfrm>
            <a:off x="5765824" y="1313577"/>
            <a:ext cx="3209291" cy="7119898"/>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r"/>
            <a:r>
              <a:rPr lang="ar-SA" sz="2400" dirty="0">
                <a:solidFill>
                  <a:schemeClr val="bg1"/>
                </a:solidFill>
                <a:latin typeface="Times New Roman" charset="0"/>
                <a:ea typeface="Times New Roman" charset="0"/>
                <a:cs typeface="Times New Roman" charset="0"/>
              </a:rPr>
              <a:t>الحياة حلوة 4 </a:t>
            </a:r>
          </a:p>
          <a:p>
            <a:pPr algn="r"/>
            <a:r>
              <a:rPr lang="ar-SA" sz="2400" dirty="0">
                <a:solidFill>
                  <a:schemeClr val="bg1"/>
                </a:solidFill>
                <a:latin typeface="Times New Roman" charset="0"/>
                <a:ea typeface="Times New Roman" charset="0"/>
                <a:cs typeface="Times New Roman" charset="0"/>
              </a:rPr>
              <a:t>لمسات </a:t>
            </a:r>
          </a:p>
          <a:p>
            <a:pPr algn="r"/>
            <a:r>
              <a:rPr lang="ar-SA" sz="2400" dirty="0">
                <a:solidFill>
                  <a:schemeClr val="bg1"/>
                </a:solidFill>
                <a:latin typeface="Times New Roman" charset="0"/>
                <a:ea typeface="Times New Roman" charset="0"/>
                <a:cs typeface="Times New Roman" charset="0"/>
              </a:rPr>
              <a:t>قصه كفاح </a:t>
            </a:r>
          </a:p>
          <a:p>
            <a:pPr algn="r"/>
            <a:r>
              <a:rPr lang="ar-SA" sz="2400" dirty="0">
                <a:solidFill>
                  <a:schemeClr val="bg1"/>
                </a:solidFill>
                <a:latin typeface="Times New Roman" charset="0"/>
                <a:ea typeface="Times New Roman" charset="0"/>
                <a:cs typeface="Times New Roman" charset="0"/>
              </a:rPr>
              <a:t>حياتي في ٤سنين </a:t>
            </a:r>
          </a:p>
          <a:p>
            <a:pPr algn="r"/>
            <a:r>
              <a:rPr lang="ar-SA" sz="2400" dirty="0">
                <a:solidFill>
                  <a:schemeClr val="bg1"/>
                </a:solidFill>
                <a:latin typeface="Times New Roman" charset="0"/>
                <a:ea typeface="Times New Roman" charset="0"/>
                <a:cs typeface="Times New Roman" charset="0"/>
              </a:rPr>
              <a:t>عاطلون </a:t>
            </a:r>
          </a:p>
          <a:p>
            <a:pPr algn="r"/>
            <a:r>
              <a:rPr lang="ar-SA" sz="2400" dirty="0">
                <a:solidFill>
                  <a:schemeClr val="bg1"/>
                </a:solidFill>
                <a:latin typeface="Times New Roman" charset="0"/>
                <a:ea typeface="Times New Roman" charset="0"/>
                <a:cs typeface="Times New Roman" charset="0"/>
              </a:rPr>
              <a:t>يفرجها الله </a:t>
            </a:r>
          </a:p>
          <a:p>
            <a:pPr algn="r"/>
            <a:r>
              <a:rPr lang="ar-SA" sz="2400" dirty="0">
                <a:solidFill>
                  <a:schemeClr val="bg1"/>
                </a:solidFill>
                <a:latin typeface="Times New Roman" charset="0"/>
                <a:ea typeface="Times New Roman" charset="0"/>
                <a:cs typeface="Times New Roman" charset="0"/>
              </a:rPr>
              <a:t>توزيع الحمل </a:t>
            </a:r>
          </a:p>
          <a:p>
            <a:pPr algn="r"/>
            <a:r>
              <a:rPr lang="ar-SA" sz="2400" dirty="0">
                <a:solidFill>
                  <a:schemeClr val="bg1"/>
                </a:solidFill>
                <a:latin typeface="Times New Roman" charset="0"/>
                <a:ea typeface="Times New Roman" charset="0"/>
                <a:cs typeface="Times New Roman" charset="0"/>
              </a:rPr>
              <a:t>حياة إنسان بسيط </a:t>
            </a:r>
          </a:p>
          <a:p>
            <a:pPr algn="r"/>
            <a:r>
              <a:rPr lang="ar-SA" sz="2400" dirty="0">
                <a:solidFill>
                  <a:schemeClr val="bg1"/>
                </a:solidFill>
                <a:latin typeface="Times New Roman" charset="0"/>
                <a:ea typeface="Times New Roman" charset="0"/>
                <a:cs typeface="Times New Roman" charset="0"/>
              </a:rPr>
              <a:t>مغتربين </a:t>
            </a:r>
          </a:p>
          <a:p>
            <a:pPr algn="r"/>
            <a:r>
              <a:rPr lang="ar-SA" sz="2400" dirty="0">
                <a:solidFill>
                  <a:schemeClr val="bg1"/>
                </a:solidFill>
                <a:latin typeface="Times New Roman" charset="0"/>
                <a:ea typeface="Times New Roman" charset="0"/>
                <a:cs typeface="Times New Roman" charset="0"/>
              </a:rPr>
              <a:t>رد المعروف </a:t>
            </a:r>
          </a:p>
          <a:p>
            <a:pPr algn="r"/>
            <a:r>
              <a:rPr lang="ar-SA" sz="2400" dirty="0">
                <a:solidFill>
                  <a:schemeClr val="bg1"/>
                </a:solidFill>
                <a:latin typeface="Times New Roman" charset="0"/>
                <a:ea typeface="Times New Roman" charset="0"/>
                <a:cs typeface="Times New Roman" charset="0"/>
              </a:rPr>
              <a:t>الورثة </a:t>
            </a:r>
          </a:p>
          <a:p>
            <a:pPr algn="r"/>
            <a:r>
              <a:rPr lang="ar-SA" sz="2400" dirty="0">
                <a:solidFill>
                  <a:schemeClr val="bg1"/>
                </a:solidFill>
                <a:latin typeface="Times New Roman" charset="0"/>
                <a:ea typeface="Times New Roman" charset="0"/>
                <a:cs typeface="Times New Roman" charset="0"/>
              </a:rPr>
              <a:t>مستقبلي\ محامي يهرب </a:t>
            </a:r>
          </a:p>
          <a:p>
            <a:pPr algn="r"/>
            <a:r>
              <a:rPr lang="ar-SA" sz="2400" dirty="0">
                <a:solidFill>
                  <a:schemeClr val="bg1"/>
                </a:solidFill>
                <a:latin typeface="Times New Roman" charset="0"/>
                <a:ea typeface="Times New Roman" charset="0"/>
                <a:cs typeface="Times New Roman" charset="0"/>
              </a:rPr>
              <a:t>تطوير مهاراتي </a:t>
            </a:r>
          </a:p>
          <a:p>
            <a:pPr algn="r"/>
            <a:r>
              <a:rPr lang="ar-SA" sz="2400" dirty="0">
                <a:solidFill>
                  <a:schemeClr val="bg1"/>
                </a:solidFill>
                <a:latin typeface="Times New Roman" charset="0"/>
                <a:ea typeface="Times New Roman" charset="0"/>
                <a:cs typeface="Times New Roman" charset="0"/>
              </a:rPr>
              <a:t>لا حول ولا </a:t>
            </a:r>
            <a:r>
              <a:rPr lang="ar-SA" sz="2400" dirty="0" err="1">
                <a:solidFill>
                  <a:schemeClr val="bg1"/>
                </a:solidFill>
                <a:latin typeface="Times New Roman" charset="0"/>
                <a:ea typeface="Times New Roman" charset="0"/>
                <a:cs typeface="Times New Roman" charset="0"/>
              </a:rPr>
              <a:t>بوة</a:t>
            </a:r>
            <a:r>
              <a:rPr lang="ar-SA" sz="2400" dirty="0">
                <a:solidFill>
                  <a:schemeClr val="bg1"/>
                </a:solidFill>
                <a:latin typeface="Times New Roman" charset="0"/>
                <a:ea typeface="Times New Roman" charset="0"/>
                <a:cs typeface="Times New Roman" charset="0"/>
              </a:rPr>
              <a:t> الا بالله </a:t>
            </a:r>
          </a:p>
          <a:p>
            <a:pPr algn="r"/>
            <a:r>
              <a:rPr lang="ar-SA" sz="2400" dirty="0">
                <a:solidFill>
                  <a:schemeClr val="bg1"/>
                </a:solidFill>
                <a:latin typeface="Times New Roman" charset="0"/>
                <a:ea typeface="Times New Roman" charset="0"/>
                <a:cs typeface="Times New Roman" charset="0"/>
              </a:rPr>
              <a:t>الاصرار على الحياة </a:t>
            </a:r>
          </a:p>
          <a:p>
            <a:pPr algn="r"/>
            <a:r>
              <a:rPr lang="ar-SA" sz="2400" dirty="0">
                <a:solidFill>
                  <a:schemeClr val="bg1"/>
                </a:solidFill>
                <a:latin typeface="Times New Roman" charset="0"/>
                <a:ea typeface="Times New Roman" charset="0"/>
                <a:cs typeface="Times New Roman" charset="0"/>
              </a:rPr>
              <a:t>الرابطة </a:t>
            </a:r>
          </a:p>
          <a:p>
            <a:pPr algn="r"/>
            <a:r>
              <a:rPr lang="ar-SA" sz="2400" dirty="0">
                <a:solidFill>
                  <a:schemeClr val="bg1"/>
                </a:solidFill>
                <a:latin typeface="Times New Roman" charset="0"/>
                <a:ea typeface="Times New Roman" charset="0"/>
                <a:cs typeface="Times New Roman" charset="0"/>
              </a:rPr>
              <a:t>صعوبة حياتي </a:t>
            </a:r>
          </a:p>
          <a:p>
            <a:pPr algn="r"/>
            <a:r>
              <a:rPr lang="ar-SA" sz="2400" dirty="0">
                <a:solidFill>
                  <a:schemeClr val="bg1"/>
                </a:solidFill>
                <a:latin typeface="Times New Roman" charset="0"/>
                <a:ea typeface="Times New Roman" charset="0"/>
                <a:cs typeface="Times New Roman" charset="0"/>
              </a:rPr>
              <a:t>اصنع شيء لنفسك </a:t>
            </a:r>
          </a:p>
          <a:p>
            <a:pPr algn="r"/>
            <a:r>
              <a:rPr lang="ar-SA" sz="2400" dirty="0">
                <a:solidFill>
                  <a:schemeClr val="bg1"/>
                </a:solidFill>
                <a:latin typeface="Times New Roman" charset="0"/>
                <a:ea typeface="Times New Roman" charset="0"/>
                <a:cs typeface="Times New Roman" charset="0"/>
              </a:rPr>
              <a:t>كفاح 5 </a:t>
            </a:r>
          </a:p>
        </p:txBody>
      </p:sp>
    </p:spTree>
    <p:extLst>
      <p:ext uri="{BB962C8B-B14F-4D97-AF65-F5344CB8AC3E}">
        <p14:creationId xmlns:p14="http://schemas.microsoft.com/office/powerpoint/2010/main" val="8167010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1"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xit" presetSubtype="32" fill="hold" grpId="0" nodeType="clickEffect">
                                  <p:stCondLst>
                                    <p:cond delay="0"/>
                                  </p:stCondLst>
                                  <p:childTnLst>
                                    <p:anim calcmode="lin" valueType="num">
                                      <p:cBhvr>
                                        <p:cTn id="38" dur="500"/>
                                        <p:tgtEl>
                                          <p:spTgt spid="20"/>
                                        </p:tgtEl>
                                        <p:attrNameLst>
                                          <p:attrName>ppt_w</p:attrName>
                                        </p:attrNameLst>
                                      </p:cBhvr>
                                      <p:tavLst>
                                        <p:tav tm="0">
                                          <p:val>
                                            <p:strVal val="ppt_w"/>
                                          </p:val>
                                        </p:tav>
                                        <p:tav tm="100000">
                                          <p:val>
                                            <p:fltVal val="0"/>
                                          </p:val>
                                        </p:tav>
                                      </p:tavLst>
                                    </p:anim>
                                    <p:anim calcmode="lin" valueType="num">
                                      <p:cBhvr>
                                        <p:cTn id="39" dur="500"/>
                                        <p:tgtEl>
                                          <p:spTgt spid="20"/>
                                        </p:tgtEl>
                                        <p:attrNameLst>
                                          <p:attrName>ppt_h</p:attrName>
                                        </p:attrNameLst>
                                      </p:cBhvr>
                                      <p:tavLst>
                                        <p:tav tm="0">
                                          <p:val>
                                            <p:strVal val="ppt_h"/>
                                          </p:val>
                                        </p:tav>
                                        <p:tav tm="100000">
                                          <p:val>
                                            <p:fltVal val="0"/>
                                          </p:val>
                                        </p:tav>
                                      </p:tavLst>
                                    </p:anim>
                                    <p:animEffect transition="out" filter="fade">
                                      <p:cBhvr>
                                        <p:cTn id="40" dur="500"/>
                                        <p:tgtEl>
                                          <p:spTgt spid="20"/>
                                        </p:tgtEl>
                                      </p:cBhvr>
                                    </p:animEffect>
                                    <p:set>
                                      <p:cBhvr>
                                        <p:cTn id="41" dur="1" fill="hold">
                                          <p:stCondLst>
                                            <p:cond delay="499"/>
                                          </p:stCondLst>
                                        </p:cTn>
                                        <p:tgtEl>
                                          <p:spTgt spid="2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Graphic spid="19" grpId="1">
        <p:bldAsOne/>
      </p:bldGraphic>
      <p:bldP spid="20" grpId="0" animBg="1"/>
      <p:bldP spid="2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subtle effects and indicators</a:t>
            </a:r>
            <a:endParaRPr lang="en-US" dirty="0"/>
          </a:p>
        </p:txBody>
      </p:sp>
      <p:pic>
        <p:nvPicPr>
          <p:cNvPr id="4" name="Picture 3"/>
          <p:cNvPicPr>
            <a:picLocks noChangeAspect="1"/>
          </p:cNvPicPr>
          <p:nvPr/>
        </p:nvPicPr>
        <p:blipFill>
          <a:blip r:embed="rId2"/>
          <a:stretch>
            <a:fillRect/>
          </a:stretch>
        </p:blipFill>
        <p:spPr>
          <a:xfrm>
            <a:off x="2146300" y="3378200"/>
            <a:ext cx="8712200" cy="2997200"/>
          </a:xfrm>
          <a:prstGeom prst="rect">
            <a:avLst/>
          </a:prstGeom>
        </p:spPr>
      </p:pic>
    </p:spTree>
    <p:extLst>
      <p:ext uri="{BB962C8B-B14F-4D97-AF65-F5344CB8AC3E}">
        <p14:creationId xmlns:p14="http://schemas.microsoft.com/office/powerpoint/2010/main" val="1267335305"/>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 name="Image" descr="Image"/>
          <p:cNvPicPr>
            <a:picLocks noChangeAspect="1"/>
          </p:cNvPicPr>
          <p:nvPr/>
        </p:nvPicPr>
        <p:blipFill>
          <a:blip r:embed="rId2">
            <a:extLst/>
          </a:blip>
          <a:stretch>
            <a:fillRect/>
          </a:stretch>
        </p:blipFill>
        <p:spPr>
          <a:xfrm>
            <a:off x="281163" y="1296809"/>
            <a:ext cx="6451601" cy="7346925"/>
          </a:xfrm>
          <a:prstGeom prst="rect">
            <a:avLst/>
          </a:prstGeom>
          <a:ln w="12700">
            <a:miter lim="400000"/>
          </a:ln>
        </p:spPr>
      </p:pic>
      <p:sp>
        <p:nvSpPr>
          <p:cNvPr id="472" name="TextBox 19"/>
          <p:cNvSpPr txBox="1"/>
          <p:nvPr/>
        </p:nvSpPr>
        <p:spPr>
          <a:xfrm>
            <a:off x="-125517" y="523164"/>
            <a:ext cx="3610206" cy="8539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nchor="ctr">
            <a:spAutoFit/>
          </a:bodyPr>
          <a:lstStyle>
            <a:lvl1pPr marR="32511" indent="25400" defTabSz="617727">
              <a:defRPr sz="5000">
                <a:solidFill>
                  <a:srgbClr val="982616"/>
                </a:solidFill>
                <a:uFill>
                  <a:solidFill>
                    <a:srgbClr val="982616"/>
                  </a:solidFill>
                </a:uFill>
                <a:latin typeface="Franklin Gothic Demi Cond"/>
                <a:ea typeface="Franklin Gothic Demi Cond"/>
                <a:cs typeface="Franklin Gothic Demi Cond"/>
                <a:sym typeface="Franklin Gothic Demi Cond"/>
              </a:defRPr>
            </a:lvl1pPr>
          </a:lstStyle>
          <a:p>
            <a:r>
              <a:t>At the end</a:t>
            </a:r>
          </a:p>
        </p:txBody>
      </p:sp>
      <p:sp>
        <p:nvSpPr>
          <p:cNvPr id="473" name="Shape 401"/>
          <p:cNvSpPr/>
          <p:nvPr/>
        </p:nvSpPr>
        <p:spPr>
          <a:xfrm>
            <a:off x="501022" y="1398601"/>
            <a:ext cx="6011882" cy="720436"/>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defTabSz="617727">
              <a:defRPr sz="2400">
                <a:uFill>
                  <a:solidFill>
                    <a:srgbClr val="000000"/>
                  </a:solidFill>
                </a:uFill>
                <a:latin typeface="Franklin Gothic Demi Cond"/>
                <a:ea typeface="Franklin Gothic Demi Cond"/>
                <a:cs typeface="Franklin Gothic Demi Cond"/>
                <a:sym typeface="Franklin Gothic Demi Cond"/>
              </a:defRPr>
            </a:pPr>
            <a:r>
              <a:t>Everyone should be treated the same</a:t>
            </a:r>
            <a:br/>
            <a:r>
              <a:t>يجب معاملة الجميع بنفس الطريقة</a:t>
            </a:r>
          </a:p>
        </p:txBody>
      </p:sp>
      <p:sp>
        <p:nvSpPr>
          <p:cNvPr id="474" name="Shape 402"/>
          <p:cNvSpPr/>
          <p:nvPr/>
        </p:nvSpPr>
        <p:spPr>
          <a:xfrm>
            <a:off x="0" y="7750014"/>
            <a:ext cx="3341452" cy="1482208"/>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defTabSz="617727">
              <a:defRPr sz="2400">
                <a:uFill>
                  <a:solidFill>
                    <a:srgbClr val="000000"/>
                  </a:solidFill>
                </a:uFill>
                <a:latin typeface="Franklin Gothic Demi Cond"/>
                <a:ea typeface="Franklin Gothic Demi Cond"/>
                <a:cs typeface="Franklin Gothic Demi Cond"/>
                <a:sym typeface="Franklin Gothic Demi Cond"/>
              </a:defRPr>
            </a:pPr>
            <a:r>
              <a:t>Some people are worth more than others</a:t>
            </a:r>
            <a:br/>
            <a:r>
              <a:t>بعض الناس لهم قيمة أكثر من غيرهم</a:t>
            </a:r>
          </a:p>
        </p:txBody>
      </p:sp>
      <p:sp>
        <p:nvSpPr>
          <p:cNvPr id="475" name="Shape 403"/>
          <p:cNvSpPr/>
          <p:nvPr/>
        </p:nvSpPr>
        <p:spPr>
          <a:xfrm>
            <a:off x="3644117" y="7750014"/>
            <a:ext cx="3214478" cy="1482208"/>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defTabSz="617727">
              <a:defRPr sz="2400">
                <a:uFill>
                  <a:solidFill>
                    <a:srgbClr val="000000"/>
                  </a:solidFill>
                </a:uFill>
                <a:latin typeface="Franklin Gothic Demi Cond"/>
                <a:ea typeface="Franklin Gothic Demi Cond"/>
                <a:cs typeface="Franklin Gothic Demi Cond"/>
                <a:sym typeface="Franklin Gothic Demi Cond"/>
              </a:defRPr>
            </a:pPr>
            <a:r>
              <a:t>Working with different people helps</a:t>
            </a:r>
            <a:br/>
            <a:r>
              <a:t>العمل مع أشخاص متنوعين يساعد</a:t>
            </a:r>
          </a:p>
        </p:txBody>
      </p:sp>
      <p:grpSp>
        <p:nvGrpSpPr>
          <p:cNvPr id="482" name="Group"/>
          <p:cNvGrpSpPr/>
          <p:nvPr/>
        </p:nvGrpSpPr>
        <p:grpSpPr>
          <a:xfrm>
            <a:off x="6808327" y="321570"/>
            <a:ext cx="6098329" cy="8727867"/>
            <a:chOff x="0" y="0"/>
            <a:chExt cx="6098327" cy="8727865"/>
          </a:xfrm>
        </p:grpSpPr>
        <p:pic>
          <p:nvPicPr>
            <p:cNvPr id="476" name="Image" descr="Image"/>
            <p:cNvPicPr>
              <a:picLocks noChangeAspect="1"/>
            </p:cNvPicPr>
            <p:nvPr/>
          </p:nvPicPr>
          <p:blipFill>
            <a:blip r:embed="rId3">
              <a:extLst/>
            </a:blip>
            <a:stretch>
              <a:fillRect/>
            </a:stretch>
          </p:blipFill>
          <p:spPr>
            <a:xfrm>
              <a:off x="0" y="0"/>
              <a:ext cx="6041349" cy="2392063"/>
            </a:xfrm>
            <a:prstGeom prst="rect">
              <a:avLst/>
            </a:prstGeom>
            <a:ln w="12700" cap="flat">
              <a:noFill/>
              <a:miter lim="400000"/>
            </a:ln>
            <a:effectLst/>
          </p:spPr>
        </p:pic>
        <p:pic>
          <p:nvPicPr>
            <p:cNvPr id="477" name="Image" descr="Image"/>
            <p:cNvPicPr>
              <a:picLocks noChangeAspect="1"/>
            </p:cNvPicPr>
            <p:nvPr/>
          </p:nvPicPr>
          <p:blipFill>
            <a:blip r:embed="rId4">
              <a:extLst/>
            </a:blip>
            <a:stretch>
              <a:fillRect/>
            </a:stretch>
          </p:blipFill>
          <p:spPr>
            <a:xfrm>
              <a:off x="0" y="3103927"/>
              <a:ext cx="6041349" cy="2469944"/>
            </a:xfrm>
            <a:prstGeom prst="rect">
              <a:avLst/>
            </a:prstGeom>
            <a:ln w="12700" cap="flat">
              <a:noFill/>
              <a:miter lim="400000"/>
            </a:ln>
            <a:effectLst/>
          </p:spPr>
        </p:pic>
        <p:pic>
          <p:nvPicPr>
            <p:cNvPr id="478" name="Image" descr="Image"/>
            <p:cNvPicPr>
              <a:picLocks noChangeAspect="1"/>
            </p:cNvPicPr>
            <p:nvPr/>
          </p:nvPicPr>
          <p:blipFill>
            <a:blip r:embed="rId5">
              <a:extLst/>
            </a:blip>
            <a:stretch>
              <a:fillRect/>
            </a:stretch>
          </p:blipFill>
          <p:spPr>
            <a:xfrm>
              <a:off x="0" y="6235669"/>
              <a:ext cx="6041349" cy="2492196"/>
            </a:xfrm>
            <a:prstGeom prst="rect">
              <a:avLst/>
            </a:prstGeom>
            <a:ln w="12700" cap="flat">
              <a:noFill/>
              <a:miter lim="400000"/>
            </a:ln>
            <a:effectLst/>
          </p:spPr>
        </p:pic>
        <p:sp>
          <p:nvSpPr>
            <p:cNvPr id="479" name="Shape 402"/>
            <p:cNvSpPr/>
            <p:nvPr/>
          </p:nvSpPr>
          <p:spPr>
            <a:xfrm>
              <a:off x="442270" y="214540"/>
              <a:ext cx="4708619" cy="615553"/>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defTabSz="617727">
                <a:defRPr sz="2000">
                  <a:uFill>
                    <a:solidFill>
                      <a:srgbClr val="000000"/>
                    </a:solidFill>
                  </a:uFill>
                  <a:latin typeface="Franklin Gothic Demi Cond"/>
                  <a:ea typeface="Franklin Gothic Demi Cond"/>
                  <a:cs typeface="Franklin Gothic Demi Cond"/>
                  <a:sym typeface="Franklin Gothic Demi Cond"/>
                </a:defRPr>
              </a:pPr>
              <a:r>
                <a:rPr dirty="0">
                  <a:solidFill>
                    <a:schemeClr val="bg1"/>
                  </a:solidFill>
                </a:rPr>
                <a:t>Some people are worth more than others</a:t>
              </a:r>
              <a:br>
                <a:rPr dirty="0">
                  <a:solidFill>
                    <a:schemeClr val="bg1"/>
                  </a:solidFill>
                </a:rPr>
              </a:br>
              <a:r>
                <a:rPr dirty="0">
                  <a:solidFill>
                    <a:schemeClr val="bg1"/>
                  </a:solidFill>
                </a:rPr>
                <a:t>بعض الناس لهم قيمة أكثر من غيرهم</a:t>
              </a:r>
            </a:p>
          </p:txBody>
        </p:sp>
        <p:sp>
          <p:nvSpPr>
            <p:cNvPr id="480" name="Shape 401"/>
            <p:cNvSpPr/>
            <p:nvPr/>
          </p:nvSpPr>
          <p:spPr>
            <a:xfrm>
              <a:off x="405639" y="2794279"/>
              <a:ext cx="5228297" cy="615553"/>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defTabSz="617727">
                <a:defRPr sz="2000">
                  <a:uFill>
                    <a:solidFill>
                      <a:srgbClr val="000000"/>
                    </a:solidFill>
                  </a:uFill>
                  <a:latin typeface="Franklin Gothic Demi Cond"/>
                  <a:ea typeface="Franklin Gothic Demi Cond"/>
                  <a:cs typeface="Franklin Gothic Demi Cond"/>
                  <a:sym typeface="Franklin Gothic Demi Cond"/>
                </a:defRPr>
              </a:pPr>
              <a:r>
                <a:rPr>
                  <a:solidFill>
                    <a:schemeClr val="bg1"/>
                  </a:solidFill>
                </a:rPr>
                <a:t>Everyone should be treated the same</a:t>
              </a:r>
              <a:br>
                <a:rPr>
                  <a:solidFill>
                    <a:schemeClr val="bg1"/>
                  </a:solidFill>
                </a:rPr>
              </a:br>
              <a:r>
                <a:rPr>
                  <a:solidFill>
                    <a:schemeClr val="bg1"/>
                  </a:solidFill>
                </a:rPr>
                <a:t>يجب معاملة الجميع بنفس الطريقة</a:t>
              </a:r>
            </a:p>
          </p:txBody>
        </p:sp>
        <p:sp>
          <p:nvSpPr>
            <p:cNvPr id="481" name="Shape 403"/>
            <p:cNvSpPr/>
            <p:nvPr/>
          </p:nvSpPr>
          <p:spPr>
            <a:xfrm>
              <a:off x="645616" y="6451895"/>
              <a:ext cx="5452711" cy="615553"/>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defTabSz="617727">
                <a:defRPr sz="2000">
                  <a:uFill>
                    <a:solidFill>
                      <a:srgbClr val="000000"/>
                    </a:solidFill>
                  </a:uFill>
                  <a:latin typeface="Franklin Gothic Demi Cond"/>
                  <a:ea typeface="Franklin Gothic Demi Cond"/>
                  <a:cs typeface="Franklin Gothic Demi Cond"/>
                  <a:sym typeface="Franklin Gothic Demi Cond"/>
                </a:defRPr>
              </a:pPr>
              <a:r>
                <a:rPr>
                  <a:solidFill>
                    <a:schemeClr val="bg1"/>
                  </a:solidFill>
                </a:rPr>
                <a:t>Working with different people helps</a:t>
              </a:r>
              <a:br>
                <a:rPr>
                  <a:solidFill>
                    <a:schemeClr val="bg1"/>
                  </a:solidFill>
                </a:rPr>
              </a:br>
              <a:r>
                <a:rPr>
                  <a:solidFill>
                    <a:schemeClr val="bg1"/>
                  </a:solidFill>
                </a:rPr>
                <a:t>العمل مع أشخاص متنوعين يساعد</a:t>
              </a:r>
            </a:p>
          </p:txBody>
        </p:sp>
      </p:grpSp>
      <p:graphicFrame>
        <p:nvGraphicFramePr>
          <p:cNvPr id="483" name="Table"/>
          <p:cNvGraphicFramePr/>
          <p:nvPr/>
        </p:nvGraphicFramePr>
        <p:xfrm>
          <a:off x="7319573" y="5700000"/>
          <a:ext cx="5618294" cy="609600"/>
        </p:xfrm>
        <a:graphic>
          <a:graphicData uri="http://schemas.openxmlformats.org/drawingml/2006/table">
            <a:tbl>
              <a:tblPr firstRow="1" firstCol="1">
                <a:tableStyleId>{4C3C2611-4C71-4FC5-86AE-919BDF0F9419}</a:tableStyleId>
              </a:tblPr>
              <a:tblGrid>
                <a:gridCol w="510754"/>
                <a:gridCol w="510754"/>
                <a:gridCol w="510754"/>
                <a:gridCol w="510754"/>
                <a:gridCol w="510754"/>
                <a:gridCol w="510754"/>
                <a:gridCol w="510754"/>
                <a:gridCol w="510754"/>
                <a:gridCol w="510754"/>
                <a:gridCol w="510754"/>
                <a:gridCol w="510754"/>
              </a:tblGrid>
              <a:tr h="292100">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-5</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-4</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-3</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-2</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-1</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0</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1</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2</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3</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4</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5</a:t>
                      </a:r>
                    </a:p>
                  </a:txBody>
                  <a:tcPr marL="0" marR="0" marT="0" marB="0" horzOverflow="overflow">
                    <a:solidFill>
                      <a:srgbClr val="FFFFFF"/>
                    </a:solidFill>
                  </a:tcPr>
                </a:tc>
              </a:tr>
              <a:tr h="317500">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r>
            </a:tbl>
          </a:graphicData>
        </a:graphic>
      </p:graphicFrame>
      <p:graphicFrame>
        <p:nvGraphicFramePr>
          <p:cNvPr id="484" name="Table"/>
          <p:cNvGraphicFramePr/>
          <p:nvPr/>
        </p:nvGraphicFramePr>
        <p:xfrm>
          <a:off x="7319573" y="2744363"/>
          <a:ext cx="5618294" cy="609600"/>
        </p:xfrm>
        <a:graphic>
          <a:graphicData uri="http://schemas.openxmlformats.org/drawingml/2006/table">
            <a:tbl>
              <a:tblPr firstRow="1" firstCol="1">
                <a:tableStyleId>{4C3C2611-4C71-4FC5-86AE-919BDF0F9419}</a:tableStyleId>
              </a:tblPr>
              <a:tblGrid>
                <a:gridCol w="510754"/>
                <a:gridCol w="510754"/>
                <a:gridCol w="510754"/>
                <a:gridCol w="510754"/>
                <a:gridCol w="510754"/>
                <a:gridCol w="510754"/>
                <a:gridCol w="510754"/>
                <a:gridCol w="510754"/>
                <a:gridCol w="510754"/>
                <a:gridCol w="510754"/>
                <a:gridCol w="510754"/>
              </a:tblGrid>
              <a:tr h="292100">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-5</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-4</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-3</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-2</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-1</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0</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1</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2</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3</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4</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5</a:t>
                      </a:r>
                    </a:p>
                  </a:txBody>
                  <a:tcPr marL="0" marR="0" marT="0" marB="0" horzOverflow="overflow">
                    <a:solidFill>
                      <a:srgbClr val="FFFFFF"/>
                    </a:solidFill>
                  </a:tcPr>
                </a:tc>
              </a:tr>
              <a:tr h="317500">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r>
            </a:tbl>
          </a:graphicData>
        </a:graphic>
      </p:graphicFrame>
      <p:graphicFrame>
        <p:nvGraphicFramePr>
          <p:cNvPr id="485" name="Table"/>
          <p:cNvGraphicFramePr/>
          <p:nvPr/>
        </p:nvGraphicFramePr>
        <p:xfrm>
          <a:off x="7319573" y="9109292"/>
          <a:ext cx="5618294" cy="609600"/>
        </p:xfrm>
        <a:graphic>
          <a:graphicData uri="http://schemas.openxmlformats.org/drawingml/2006/table">
            <a:tbl>
              <a:tblPr firstRow="1" firstCol="1">
                <a:tableStyleId>{4C3C2611-4C71-4FC5-86AE-919BDF0F9419}</a:tableStyleId>
              </a:tblPr>
              <a:tblGrid>
                <a:gridCol w="510754"/>
                <a:gridCol w="510754"/>
                <a:gridCol w="510754"/>
                <a:gridCol w="510754"/>
                <a:gridCol w="510754"/>
                <a:gridCol w="510754"/>
                <a:gridCol w="510754"/>
                <a:gridCol w="510754"/>
                <a:gridCol w="510754"/>
                <a:gridCol w="510754"/>
                <a:gridCol w="510754"/>
              </a:tblGrid>
              <a:tr h="292100">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-5</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-4</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-3</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-2</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-1</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0</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1</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2</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3</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4</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5</a:t>
                      </a:r>
                    </a:p>
                  </a:txBody>
                  <a:tcPr marL="0" marR="0" marT="0" marB="0" horzOverflow="overflow">
                    <a:solidFill>
                      <a:srgbClr val="FFFFFF"/>
                    </a:solidFill>
                  </a:tcPr>
                </a:tc>
              </a:tr>
              <a:tr h="317500">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r>
            </a:tbl>
          </a:graphicData>
        </a:graphic>
      </p:graphicFrame>
    </p:spTree>
    <p:extLst>
      <p:ext uri="{BB962C8B-B14F-4D97-AF65-F5344CB8AC3E}">
        <p14:creationId xmlns:p14="http://schemas.microsoft.com/office/powerpoint/2010/main" val="1754899942"/>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This study have changed my point of view to tend to social capital more than financial capital"/>
          <p:cNvSpPr txBox="1">
            <a:spLocks noGrp="1"/>
          </p:cNvSpPr>
          <p:nvPr>
            <p:ph type="title"/>
          </p:nvPr>
        </p:nvSpPr>
        <p:spPr>
          <a:xfrm>
            <a:off x="444364" y="804341"/>
            <a:ext cx="6024115" cy="4307048"/>
          </a:xfrm>
          <a:prstGeom prst="rect">
            <a:avLst/>
          </a:prstGeom>
        </p:spPr>
        <p:txBody>
          <a:bodyPr anchor="t"/>
          <a:lstStyle>
            <a:lvl1pPr algn="l">
              <a:defRPr sz="4400">
                <a:latin typeface="Bradley Hand ITC TT-Bold"/>
                <a:ea typeface="Bradley Hand ITC TT-Bold"/>
                <a:cs typeface="Bradley Hand ITC TT-Bold"/>
                <a:sym typeface="Bradley Hand ITC TT-Bold"/>
              </a:defRPr>
            </a:lvl1pPr>
          </a:lstStyle>
          <a:p>
            <a:r>
              <a:t>This study have changed my point of view to tend to social capital more than financial capital</a:t>
            </a:r>
          </a:p>
        </p:txBody>
      </p:sp>
      <p:sp>
        <p:nvSpPr>
          <p:cNvPr id="450" name="When people able to survive they look for social status. Relationships are the base and through it, we develop skills and experience that lead you to financial capital"/>
          <p:cNvSpPr txBox="1"/>
          <p:nvPr/>
        </p:nvSpPr>
        <p:spPr>
          <a:xfrm>
            <a:off x="6852439" y="804341"/>
            <a:ext cx="6024114" cy="6021575"/>
          </a:xfrm>
          <a:prstGeom prst="rect">
            <a:avLst/>
          </a:prstGeom>
          <a:ln w="12700">
            <a:miter lim="400000"/>
          </a:ln>
          <a:extLst>
            <a:ext uri="{C572A759-6A51-4108-AA02-DFA0A04FC94B}">
              <ma14:wrappingTextBoxFlag xmlns:ma14="http://schemas.microsoft.com/office/mac/drawingml/2011/main" val="1"/>
            </a:ext>
          </a:extLst>
        </p:spPr>
        <p:txBody>
          <a:bodyPr lIns="50799" tIns="50799" rIns="50799" bIns="50799">
            <a:normAutofit/>
          </a:bodyPr>
          <a:lstStyle>
            <a:lvl1pPr marR="57798" indent="45154" algn="r" defTabSz="1295399">
              <a:defRPr sz="4400">
                <a:solidFill>
                  <a:srgbClr val="120997"/>
                </a:solidFill>
                <a:uFill>
                  <a:solidFill>
                    <a:srgbClr val="B82C3E"/>
                  </a:solidFill>
                </a:uFill>
                <a:latin typeface="Bradley Hand ITC TT-Bold"/>
                <a:ea typeface="Bradley Hand ITC TT-Bold"/>
                <a:cs typeface="Bradley Hand ITC TT-Bold"/>
                <a:sym typeface="Bradley Hand ITC TT-Bold"/>
              </a:defRPr>
            </a:lvl1pPr>
          </a:lstStyle>
          <a:p>
            <a:r>
              <a:t>When people able to survive they look for social status. </a:t>
            </a:r>
            <a:r>
              <a:rPr dirty="0"/>
              <a:t>Relationships are the base and through it, we develop skills and experience that lead you to financial capital</a:t>
            </a:r>
          </a:p>
        </p:txBody>
      </p:sp>
      <p:sp>
        <p:nvSpPr>
          <p:cNvPr id="451" name="Quotes from beneficiary participants in analysis workshop, December 2017"/>
          <p:cNvSpPr txBox="1"/>
          <p:nvPr/>
        </p:nvSpPr>
        <p:spPr>
          <a:xfrm>
            <a:off x="2598234" y="7484788"/>
            <a:ext cx="12125499" cy="1518364"/>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marR="57798" indent="45154" algn="l" defTabSz="1295399">
              <a:defRPr sz="4600">
                <a:solidFill>
                  <a:srgbClr val="120997"/>
                </a:solidFill>
                <a:uFill>
                  <a:solidFill>
                    <a:srgbClr val="B82C3E"/>
                  </a:solidFill>
                </a:uFill>
                <a:latin typeface="Franklin Gothic Medium Cond"/>
                <a:ea typeface="Franklin Gothic Medium Cond"/>
                <a:cs typeface="Franklin Gothic Medium Cond"/>
                <a:sym typeface="Franklin Gothic Medium Cond"/>
              </a:defRPr>
            </a:lvl1pPr>
          </a:lstStyle>
          <a:p>
            <a:r>
              <a:t>Quotes from beneficiary participants in analysis workshop, December 2017</a:t>
            </a:r>
          </a:p>
        </p:txBody>
      </p:sp>
    </p:spTree>
    <p:extLst>
      <p:ext uri="{BB962C8B-B14F-4D97-AF65-F5344CB8AC3E}">
        <p14:creationId xmlns:p14="http://schemas.microsoft.com/office/powerpoint/2010/main" val="161387953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8" name="Picture 8" descr="Picture 8"/>
          <p:cNvPicPr>
            <a:picLocks noChangeAspect="1"/>
          </p:cNvPicPr>
          <p:nvPr/>
        </p:nvPicPr>
        <p:blipFill>
          <a:blip r:embed="rId2">
            <a:extLst/>
          </a:blip>
          <a:stretch>
            <a:fillRect/>
          </a:stretch>
        </p:blipFill>
        <p:spPr>
          <a:xfrm>
            <a:off x="7309642" y="5512697"/>
            <a:ext cx="5529600" cy="3374684"/>
          </a:xfrm>
          <a:prstGeom prst="rect">
            <a:avLst/>
          </a:prstGeom>
          <a:ln w="12700">
            <a:miter lim="400000"/>
          </a:ln>
        </p:spPr>
      </p:pic>
      <p:pic>
        <p:nvPicPr>
          <p:cNvPr id="399" name="Picture 7" descr="Picture 7"/>
          <p:cNvPicPr>
            <a:picLocks noChangeAspect="1"/>
          </p:cNvPicPr>
          <p:nvPr/>
        </p:nvPicPr>
        <p:blipFill>
          <a:blip r:embed="rId3">
            <a:extLst/>
          </a:blip>
          <a:stretch>
            <a:fillRect/>
          </a:stretch>
        </p:blipFill>
        <p:spPr>
          <a:xfrm>
            <a:off x="7309642" y="950137"/>
            <a:ext cx="5529600" cy="3225601"/>
          </a:xfrm>
          <a:prstGeom prst="rect">
            <a:avLst/>
          </a:prstGeom>
          <a:ln w="12700">
            <a:miter lim="400000"/>
          </a:ln>
        </p:spPr>
      </p:pic>
      <p:pic>
        <p:nvPicPr>
          <p:cNvPr id="400" name="Picture 5" descr="Picture 5"/>
          <p:cNvPicPr>
            <a:picLocks noChangeAspect="1"/>
          </p:cNvPicPr>
          <p:nvPr/>
        </p:nvPicPr>
        <p:blipFill>
          <a:blip r:embed="rId4">
            <a:extLst/>
          </a:blip>
          <a:stretch>
            <a:fillRect/>
          </a:stretch>
        </p:blipFill>
        <p:spPr>
          <a:xfrm>
            <a:off x="813158" y="3304732"/>
            <a:ext cx="6667694" cy="4062250"/>
          </a:xfrm>
          <a:prstGeom prst="rect">
            <a:avLst/>
          </a:prstGeom>
          <a:ln w="12700">
            <a:miter lim="400000"/>
          </a:ln>
        </p:spPr>
      </p:pic>
      <p:pic>
        <p:nvPicPr>
          <p:cNvPr id="401" name="Picture 12" descr="Picture 12"/>
          <p:cNvPicPr>
            <a:picLocks noChangeAspect="1"/>
          </p:cNvPicPr>
          <p:nvPr/>
        </p:nvPicPr>
        <p:blipFill>
          <a:blip r:embed="rId5">
            <a:extLst/>
          </a:blip>
          <a:srcRect r="65007"/>
          <a:stretch>
            <a:fillRect/>
          </a:stretch>
        </p:blipFill>
        <p:spPr>
          <a:xfrm>
            <a:off x="11719202" y="371141"/>
            <a:ext cx="1285599" cy="1576833"/>
          </a:xfrm>
          <a:prstGeom prst="rect">
            <a:avLst/>
          </a:prstGeom>
          <a:ln w="12700">
            <a:miter lim="400000"/>
          </a:ln>
        </p:spPr>
      </p:pic>
      <p:sp>
        <p:nvSpPr>
          <p:cNvPr id="402" name="TextBox 19"/>
          <p:cNvSpPr txBox="1"/>
          <p:nvPr/>
        </p:nvSpPr>
        <p:spPr>
          <a:xfrm>
            <a:off x="0" y="909261"/>
            <a:ext cx="4638027" cy="7904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nchor="ctr">
            <a:spAutoFit/>
          </a:bodyPr>
          <a:lstStyle>
            <a:lvl1pPr marR="32511" indent="25400" defTabSz="617727">
              <a:defRPr sz="4600">
                <a:solidFill>
                  <a:srgbClr val="982616"/>
                </a:solidFill>
                <a:uFill>
                  <a:solidFill>
                    <a:srgbClr val="982616"/>
                  </a:solidFill>
                </a:uFill>
                <a:latin typeface="Franklin Gothic Demi Cond"/>
                <a:ea typeface="Franklin Gothic Demi Cond"/>
                <a:cs typeface="Franklin Gothic Demi Cond"/>
                <a:sym typeface="Franklin Gothic Demi Cond"/>
              </a:defRPr>
            </a:lvl1pPr>
          </a:lstStyle>
          <a:p>
            <a:r>
              <a:t>Social Capital</a:t>
            </a:r>
          </a:p>
        </p:txBody>
      </p:sp>
      <p:sp>
        <p:nvSpPr>
          <p:cNvPr id="403" name="Shape 485"/>
          <p:cNvSpPr/>
          <p:nvPr/>
        </p:nvSpPr>
        <p:spPr>
          <a:xfrm>
            <a:off x="7894249" y="251539"/>
            <a:ext cx="2992958" cy="1047750"/>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defTabSz="617727">
              <a:defRPr sz="2200">
                <a:uFill>
                  <a:solidFill>
                    <a:srgbClr val="000000"/>
                  </a:solidFill>
                </a:uFill>
                <a:latin typeface="Franklin Gothic Demi Cond"/>
                <a:ea typeface="Franklin Gothic Demi Cond"/>
                <a:cs typeface="Franklin Gothic Demi Cond"/>
                <a:sym typeface="Franklin Gothic Demi Cond"/>
              </a:defRPr>
            </a:pPr>
            <a:r>
              <a:rPr dirty="0">
                <a:solidFill>
                  <a:schemeClr val="bg1"/>
                </a:solidFill>
              </a:rPr>
              <a:t>How much social capital?</a:t>
            </a:r>
          </a:p>
          <a:p>
            <a:pPr defTabSz="617727" rtl="1">
              <a:defRPr sz="2200">
                <a:uFill>
                  <a:solidFill>
                    <a:srgbClr val="000000"/>
                  </a:solidFill>
                </a:uFill>
                <a:latin typeface="Franklin Gothic Demi Cond"/>
                <a:ea typeface="Franklin Gothic Demi Cond"/>
                <a:cs typeface="Franklin Gothic Demi Cond"/>
                <a:sym typeface="Franklin Gothic Demi Cond"/>
              </a:defRPr>
            </a:pPr>
            <a:r>
              <a:rPr dirty="0">
                <a:solidFill>
                  <a:schemeClr val="bg1"/>
                </a:solidFill>
              </a:rPr>
              <a:t>ما مقدار رأس المال الإجتماعي؟</a:t>
            </a:r>
          </a:p>
        </p:txBody>
      </p:sp>
      <p:sp>
        <p:nvSpPr>
          <p:cNvPr id="404" name="Shape 666"/>
          <p:cNvSpPr txBox="1"/>
          <p:nvPr/>
        </p:nvSpPr>
        <p:spPr>
          <a:xfrm>
            <a:off x="2425527" y="2875604"/>
            <a:ext cx="3442955" cy="3492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defTabSz="617727">
              <a:defRPr sz="2200">
                <a:uFill>
                  <a:solidFill>
                    <a:srgbClr val="000000"/>
                  </a:solidFill>
                </a:uFill>
                <a:latin typeface="Franklin Gothic Demi Cond"/>
                <a:ea typeface="Franklin Gothic Demi Cond"/>
                <a:cs typeface="Franklin Gothic Demi Cond"/>
                <a:sym typeface="Franklin Gothic Demi Cond"/>
              </a:defRPr>
            </a:pPr>
            <a:r>
              <a:t>Critical, very important  حرج</a:t>
            </a:r>
          </a:p>
        </p:txBody>
      </p:sp>
      <p:sp>
        <p:nvSpPr>
          <p:cNvPr id="405" name="Shape 667"/>
          <p:cNvSpPr txBox="1"/>
          <p:nvPr/>
        </p:nvSpPr>
        <p:spPr>
          <a:xfrm rot="16200000">
            <a:off x="-1442769" y="4851708"/>
            <a:ext cx="3952206" cy="3492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defTabSz="617727">
              <a:defRPr sz="2200">
                <a:uFill>
                  <a:solidFill>
                    <a:srgbClr val="000000"/>
                  </a:solidFill>
                </a:uFill>
                <a:latin typeface="Franklin Gothic Demi Cond"/>
                <a:ea typeface="Franklin Gothic Demi Cond"/>
                <a:cs typeface="Franklin Gothic Demi Cond"/>
                <a:sym typeface="Franklin Gothic Demi Cond"/>
              </a:defRPr>
            </a:pPr>
            <a:r>
              <a:t>Lacking, not enough قليل</a:t>
            </a:r>
          </a:p>
        </p:txBody>
      </p:sp>
      <p:sp>
        <p:nvSpPr>
          <p:cNvPr id="406" name="Shape 668"/>
          <p:cNvSpPr txBox="1"/>
          <p:nvPr/>
        </p:nvSpPr>
        <p:spPr>
          <a:xfrm rot="5400000">
            <a:off x="6118001" y="5079710"/>
            <a:ext cx="2725699" cy="3492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defTabSz="617727">
              <a:defRPr sz="2200">
                <a:uFill>
                  <a:solidFill>
                    <a:srgbClr val="000000"/>
                  </a:solidFill>
                </a:uFill>
                <a:latin typeface="Franklin Gothic Demi Cond"/>
                <a:ea typeface="Franklin Gothic Demi Cond"/>
                <a:cs typeface="Franklin Gothic Demi Cond"/>
                <a:sym typeface="Franklin Gothic Demi Cond"/>
              </a:defRPr>
            </a:pPr>
            <a:r>
              <a:t>Too much, lots   كثير</a:t>
            </a:r>
          </a:p>
        </p:txBody>
      </p:sp>
      <p:sp>
        <p:nvSpPr>
          <p:cNvPr id="407" name="Shape 669"/>
          <p:cNvSpPr txBox="1"/>
          <p:nvPr/>
        </p:nvSpPr>
        <p:spPr>
          <a:xfrm>
            <a:off x="2511118" y="7202694"/>
            <a:ext cx="2994483" cy="3492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defTabSz="617727">
              <a:defRPr sz="2200">
                <a:uFill>
                  <a:solidFill>
                    <a:srgbClr val="000000"/>
                  </a:solidFill>
                </a:uFill>
                <a:latin typeface="Franklin Gothic Demi Cond"/>
                <a:ea typeface="Franklin Gothic Demi Cond"/>
                <a:cs typeface="Franklin Gothic Demi Cond"/>
                <a:sym typeface="Franklin Gothic Demi Cond"/>
              </a:defRPr>
            </a:pPr>
            <a:r>
              <a:t>Irrelevant  لا علاقة</a:t>
            </a:r>
          </a:p>
        </p:txBody>
      </p:sp>
      <p:graphicFrame>
        <p:nvGraphicFramePr>
          <p:cNvPr id="408" name="Table 670"/>
          <p:cNvGraphicFramePr/>
          <p:nvPr/>
        </p:nvGraphicFramePr>
        <p:xfrm>
          <a:off x="782759" y="3304732"/>
          <a:ext cx="6422625" cy="3866730"/>
        </p:xfrm>
        <a:graphic>
          <a:graphicData uri="http://schemas.openxmlformats.org/drawingml/2006/table">
            <a:tbl>
              <a:tblPr>
                <a:tableStyleId>{4C3C2611-4C71-4FC5-86AE-919BDF0F9419}</a:tableStyleId>
              </a:tblPr>
              <a:tblGrid>
                <a:gridCol w="2140875"/>
                <a:gridCol w="2140875"/>
                <a:gridCol w="2140875"/>
              </a:tblGrid>
              <a:tr h="1288910">
                <a:tc>
                  <a:txBody>
                    <a:bodyPr/>
                    <a:lstStyle/>
                    <a:p>
                      <a:pPr marR="32511" algn="l" defTabSz="617727">
                        <a:lnSpc>
                          <a:spcPct val="58479"/>
                        </a:lnSpc>
                        <a:spcBef>
                          <a:spcPts val="2300"/>
                        </a:spcBef>
                        <a:tabLst>
                          <a:tab pos="609600" algn="l"/>
                        </a:tabLst>
                        <a:defRPr>
                          <a:solidFill>
                            <a:srgbClr val="000000"/>
                          </a:solidFill>
                          <a:latin typeface="Gill Sans"/>
                          <a:ea typeface="Gill Sans"/>
                          <a:cs typeface="Gill Sans"/>
                          <a:sym typeface="Gill Sans"/>
                        </a:defRPr>
                      </a:pPr>
                      <a:endParaRPr/>
                    </a:p>
                  </a:txBody>
                  <a:tcPr marL="33489" marR="33489" marT="33489" marB="33489" horzOverflow="overflow">
                    <a:lnL w="25400">
                      <a:solidFill>
                        <a:srgbClr val="000000"/>
                      </a:solidFill>
                      <a:miter lim="400000"/>
                    </a:lnL>
                    <a:lnR w="12700">
                      <a:solidFill>
                        <a:srgbClr val="000000"/>
                      </a:solidFill>
                      <a:miter lim="400000"/>
                    </a:lnR>
                    <a:lnT w="25400">
                      <a:solidFill>
                        <a:srgbClr val="000000"/>
                      </a:solidFill>
                      <a:miter lim="400000"/>
                    </a:lnT>
                    <a:lnB w="12700">
                      <a:solidFill>
                        <a:srgbClr val="000000"/>
                      </a:solidFill>
                      <a:miter lim="400000"/>
                    </a:lnB>
                  </a:tcPr>
                </a:tc>
                <a:tc>
                  <a:txBody>
                    <a:bodyPr/>
                    <a:lstStyle/>
                    <a:p>
                      <a:pPr marR="32511" algn="l" defTabSz="617727">
                        <a:lnSpc>
                          <a:spcPct val="58479"/>
                        </a:lnSpc>
                        <a:spcBef>
                          <a:spcPts val="2300"/>
                        </a:spcBef>
                        <a:tabLst>
                          <a:tab pos="609600" algn="l"/>
                        </a:tabLst>
                        <a:defRPr>
                          <a:solidFill>
                            <a:srgbClr val="000000"/>
                          </a:solidFill>
                          <a:latin typeface="Gill Sans"/>
                          <a:ea typeface="Gill Sans"/>
                          <a:cs typeface="Gill Sans"/>
                          <a:sym typeface="Gill Sans"/>
                        </a:defRPr>
                      </a:pPr>
                      <a:endParaRPr/>
                    </a:p>
                  </a:txBody>
                  <a:tcPr marL="33489" marR="33489" marT="33489" marB="33489" horzOverflow="overflow">
                    <a:lnL w="12700">
                      <a:solidFill>
                        <a:srgbClr val="000000"/>
                      </a:solidFill>
                      <a:miter lim="400000"/>
                    </a:lnL>
                    <a:lnR w="12700">
                      <a:solidFill>
                        <a:srgbClr val="000000"/>
                      </a:solidFill>
                      <a:miter lim="400000"/>
                    </a:lnR>
                    <a:lnT w="25400">
                      <a:solidFill>
                        <a:srgbClr val="000000"/>
                      </a:solidFill>
                      <a:miter lim="400000"/>
                    </a:lnT>
                    <a:lnB w="12700">
                      <a:solidFill>
                        <a:srgbClr val="000000"/>
                      </a:solidFill>
                      <a:miter lim="400000"/>
                    </a:lnB>
                  </a:tcPr>
                </a:tc>
                <a:tc>
                  <a:txBody>
                    <a:bodyPr/>
                    <a:lstStyle/>
                    <a:p>
                      <a:pPr marR="32511" algn="l" defTabSz="617727">
                        <a:lnSpc>
                          <a:spcPct val="58479"/>
                        </a:lnSpc>
                        <a:spcBef>
                          <a:spcPts val="2300"/>
                        </a:spcBef>
                        <a:tabLst>
                          <a:tab pos="609600" algn="l"/>
                        </a:tabLst>
                        <a:defRPr>
                          <a:solidFill>
                            <a:srgbClr val="000000"/>
                          </a:solidFill>
                          <a:latin typeface="Gill Sans"/>
                          <a:ea typeface="Gill Sans"/>
                          <a:cs typeface="Gill Sans"/>
                          <a:sym typeface="Gill Sans"/>
                        </a:defRPr>
                      </a:pPr>
                      <a:endParaRPr/>
                    </a:p>
                  </a:txBody>
                  <a:tcPr marL="33489" marR="33489" marT="33489" marB="33489" horzOverflow="overflow">
                    <a:lnL w="12700">
                      <a:solidFill>
                        <a:srgbClr val="000000"/>
                      </a:solidFill>
                      <a:miter lim="400000"/>
                    </a:lnL>
                    <a:lnR w="25400">
                      <a:solidFill>
                        <a:srgbClr val="000000"/>
                      </a:solidFill>
                      <a:miter lim="400000"/>
                    </a:lnR>
                    <a:lnT w="25400">
                      <a:solidFill>
                        <a:srgbClr val="000000"/>
                      </a:solidFill>
                      <a:miter lim="400000"/>
                    </a:lnT>
                    <a:lnB w="12700">
                      <a:solidFill>
                        <a:srgbClr val="000000"/>
                      </a:solidFill>
                      <a:miter lim="400000"/>
                    </a:lnB>
                  </a:tcPr>
                </a:tc>
              </a:tr>
              <a:tr h="1288910">
                <a:tc>
                  <a:txBody>
                    <a:bodyPr/>
                    <a:lstStyle/>
                    <a:p>
                      <a:pPr marR="32511" algn="l" defTabSz="617727">
                        <a:lnSpc>
                          <a:spcPct val="58479"/>
                        </a:lnSpc>
                        <a:spcBef>
                          <a:spcPts val="2300"/>
                        </a:spcBef>
                        <a:tabLst>
                          <a:tab pos="609600" algn="l"/>
                        </a:tabLst>
                        <a:defRPr>
                          <a:solidFill>
                            <a:srgbClr val="000000"/>
                          </a:solidFill>
                          <a:latin typeface="Gill Sans"/>
                          <a:ea typeface="Gill Sans"/>
                          <a:cs typeface="Gill Sans"/>
                          <a:sym typeface="Gill Sans"/>
                        </a:defRPr>
                      </a:pPr>
                      <a:endParaRPr/>
                    </a:p>
                  </a:txBody>
                  <a:tcPr marL="33489" marR="33489" marT="33489" marB="33489" horzOverflow="overflow">
                    <a:lnL w="254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marR="32511" algn="l" defTabSz="617727">
                        <a:lnSpc>
                          <a:spcPct val="58479"/>
                        </a:lnSpc>
                        <a:spcBef>
                          <a:spcPts val="2300"/>
                        </a:spcBef>
                        <a:tabLst>
                          <a:tab pos="609600" algn="l"/>
                        </a:tabLst>
                        <a:defRPr>
                          <a:solidFill>
                            <a:srgbClr val="000000"/>
                          </a:solidFill>
                          <a:latin typeface="Gill Sans"/>
                          <a:ea typeface="Gill Sans"/>
                          <a:cs typeface="Gill Sans"/>
                          <a:sym typeface="Gill Sans"/>
                        </a:defRPr>
                      </a:pPr>
                      <a:endParaRPr/>
                    </a:p>
                  </a:txBody>
                  <a:tcPr marL="33489" marR="33489" marT="33489" marB="3348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marR="32511" algn="l" defTabSz="617727">
                        <a:lnSpc>
                          <a:spcPct val="58479"/>
                        </a:lnSpc>
                        <a:spcBef>
                          <a:spcPts val="2300"/>
                        </a:spcBef>
                        <a:tabLst>
                          <a:tab pos="609600" algn="l"/>
                        </a:tabLst>
                        <a:defRPr>
                          <a:solidFill>
                            <a:srgbClr val="000000"/>
                          </a:solidFill>
                          <a:latin typeface="Gill Sans"/>
                          <a:ea typeface="Gill Sans"/>
                          <a:cs typeface="Gill Sans"/>
                          <a:sym typeface="Gill Sans"/>
                        </a:defRPr>
                      </a:pPr>
                      <a:endParaRPr/>
                    </a:p>
                  </a:txBody>
                  <a:tcPr marL="33489" marR="33489" marT="33489" marB="33489" horzOverflow="overflow">
                    <a:lnL w="12700">
                      <a:solidFill>
                        <a:srgbClr val="000000"/>
                      </a:solidFill>
                      <a:miter lim="400000"/>
                    </a:lnL>
                    <a:lnR w="25400">
                      <a:solidFill>
                        <a:srgbClr val="000000"/>
                      </a:solidFill>
                      <a:miter lim="400000"/>
                    </a:lnR>
                    <a:lnT w="12700">
                      <a:solidFill>
                        <a:srgbClr val="000000"/>
                      </a:solidFill>
                      <a:miter lim="400000"/>
                    </a:lnT>
                    <a:lnB w="12700">
                      <a:solidFill>
                        <a:srgbClr val="000000"/>
                      </a:solidFill>
                      <a:miter lim="400000"/>
                    </a:lnB>
                  </a:tcPr>
                </a:tc>
              </a:tr>
              <a:tr h="1288910">
                <a:tc>
                  <a:txBody>
                    <a:bodyPr/>
                    <a:lstStyle/>
                    <a:p>
                      <a:pPr marR="32511" algn="l" defTabSz="617727">
                        <a:lnSpc>
                          <a:spcPct val="58479"/>
                        </a:lnSpc>
                        <a:spcBef>
                          <a:spcPts val="2300"/>
                        </a:spcBef>
                        <a:tabLst>
                          <a:tab pos="609600" algn="l"/>
                        </a:tabLst>
                        <a:defRPr>
                          <a:solidFill>
                            <a:srgbClr val="000000"/>
                          </a:solidFill>
                          <a:latin typeface="Gill Sans"/>
                          <a:ea typeface="Gill Sans"/>
                          <a:cs typeface="Gill Sans"/>
                          <a:sym typeface="Gill Sans"/>
                        </a:defRPr>
                      </a:pPr>
                      <a:endParaRPr/>
                    </a:p>
                  </a:txBody>
                  <a:tcPr marL="33489" marR="33489" marT="33489" marB="33489" horzOverflow="overflow">
                    <a:lnL w="25400">
                      <a:solidFill>
                        <a:srgbClr val="000000"/>
                      </a:solidFill>
                      <a:miter lim="400000"/>
                    </a:lnL>
                    <a:lnR w="12700">
                      <a:solidFill>
                        <a:srgbClr val="000000"/>
                      </a:solidFill>
                      <a:miter lim="400000"/>
                    </a:lnR>
                    <a:lnT w="12700">
                      <a:solidFill>
                        <a:srgbClr val="000000"/>
                      </a:solidFill>
                      <a:miter lim="400000"/>
                    </a:lnT>
                    <a:lnB w="25400">
                      <a:solidFill>
                        <a:srgbClr val="000000"/>
                      </a:solidFill>
                      <a:miter lim="400000"/>
                    </a:lnB>
                  </a:tcPr>
                </a:tc>
                <a:tc>
                  <a:txBody>
                    <a:bodyPr/>
                    <a:lstStyle/>
                    <a:p>
                      <a:pPr marR="32511" algn="l" defTabSz="617727">
                        <a:lnSpc>
                          <a:spcPct val="58479"/>
                        </a:lnSpc>
                        <a:spcBef>
                          <a:spcPts val="2300"/>
                        </a:spcBef>
                        <a:tabLst>
                          <a:tab pos="609600" algn="l"/>
                        </a:tabLst>
                        <a:defRPr>
                          <a:solidFill>
                            <a:srgbClr val="000000"/>
                          </a:solidFill>
                          <a:latin typeface="Gill Sans"/>
                          <a:ea typeface="Gill Sans"/>
                          <a:cs typeface="Gill Sans"/>
                          <a:sym typeface="Gill Sans"/>
                        </a:defRPr>
                      </a:pPr>
                      <a:endParaRPr/>
                    </a:p>
                  </a:txBody>
                  <a:tcPr marL="33489" marR="33489" marT="33489" marB="33489" horzOverflow="overflow">
                    <a:lnL w="12700">
                      <a:solidFill>
                        <a:srgbClr val="000000"/>
                      </a:solidFill>
                      <a:miter lim="400000"/>
                    </a:lnL>
                    <a:lnR w="12700">
                      <a:solidFill>
                        <a:srgbClr val="000000"/>
                      </a:solidFill>
                      <a:miter lim="400000"/>
                    </a:lnR>
                    <a:lnT w="12700">
                      <a:solidFill>
                        <a:srgbClr val="000000"/>
                      </a:solidFill>
                      <a:miter lim="400000"/>
                    </a:lnT>
                    <a:lnB w="25400">
                      <a:solidFill>
                        <a:srgbClr val="000000"/>
                      </a:solidFill>
                      <a:miter lim="400000"/>
                    </a:lnB>
                  </a:tcPr>
                </a:tc>
                <a:tc>
                  <a:txBody>
                    <a:bodyPr/>
                    <a:lstStyle/>
                    <a:p>
                      <a:pPr marR="32511" algn="l" defTabSz="617727">
                        <a:lnSpc>
                          <a:spcPct val="58479"/>
                        </a:lnSpc>
                        <a:spcBef>
                          <a:spcPts val="2300"/>
                        </a:spcBef>
                        <a:tabLst>
                          <a:tab pos="609600" algn="l"/>
                        </a:tabLst>
                        <a:defRPr>
                          <a:solidFill>
                            <a:srgbClr val="000000"/>
                          </a:solidFill>
                          <a:latin typeface="Gill Sans"/>
                          <a:ea typeface="Gill Sans"/>
                          <a:cs typeface="Gill Sans"/>
                          <a:sym typeface="Gill Sans"/>
                        </a:defRPr>
                      </a:pPr>
                      <a:endParaRPr/>
                    </a:p>
                  </a:txBody>
                  <a:tcPr marL="33489" marR="33489" marT="33489" marB="33489" horzOverflow="overflow">
                    <a:lnL w="12700">
                      <a:solidFill>
                        <a:srgbClr val="000000"/>
                      </a:solidFill>
                      <a:miter lim="400000"/>
                    </a:lnL>
                    <a:lnR w="25400">
                      <a:solidFill>
                        <a:srgbClr val="000000"/>
                      </a:solidFill>
                      <a:miter lim="400000"/>
                    </a:lnR>
                    <a:lnT w="12700">
                      <a:solidFill>
                        <a:srgbClr val="000000"/>
                      </a:solidFill>
                      <a:miter lim="400000"/>
                    </a:lnT>
                    <a:lnB w="25400">
                      <a:solidFill>
                        <a:srgbClr val="000000"/>
                      </a:solidFill>
                      <a:miter lim="400000"/>
                    </a:lnB>
                  </a:tcPr>
                </a:tc>
              </a:tr>
            </a:tbl>
          </a:graphicData>
        </a:graphic>
      </p:graphicFrame>
      <p:sp>
        <p:nvSpPr>
          <p:cNvPr id="409" name="Shape 485"/>
          <p:cNvSpPr/>
          <p:nvPr/>
        </p:nvSpPr>
        <p:spPr>
          <a:xfrm>
            <a:off x="7894249" y="5245532"/>
            <a:ext cx="4022878" cy="677108"/>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defTabSz="617727">
              <a:defRPr sz="2200">
                <a:uFill>
                  <a:solidFill>
                    <a:srgbClr val="000000"/>
                  </a:solidFill>
                </a:uFill>
                <a:latin typeface="Franklin Gothic Demi Cond"/>
                <a:ea typeface="Franklin Gothic Demi Cond"/>
                <a:cs typeface="Franklin Gothic Demi Cond"/>
                <a:sym typeface="Franklin Gothic Demi Cond"/>
              </a:defRPr>
            </a:pPr>
            <a:r>
              <a:rPr dirty="0">
                <a:solidFill>
                  <a:schemeClr val="bg1"/>
                </a:solidFill>
              </a:rPr>
              <a:t>How important is social capital?</a:t>
            </a:r>
          </a:p>
          <a:p>
            <a:pPr defTabSz="617727" rtl="1">
              <a:defRPr sz="2200">
                <a:uFill>
                  <a:solidFill>
                    <a:srgbClr val="000000"/>
                  </a:solidFill>
                </a:uFill>
                <a:latin typeface="Franklin Gothic Demi Cond"/>
                <a:ea typeface="Franklin Gothic Demi Cond"/>
                <a:cs typeface="Franklin Gothic Demi Cond"/>
                <a:sym typeface="Franklin Gothic Demi Cond"/>
              </a:defRPr>
            </a:pPr>
            <a:r>
              <a:rPr dirty="0">
                <a:solidFill>
                  <a:schemeClr val="bg1"/>
                </a:solidFill>
              </a:rPr>
              <a:t>ما اهمية رأس المال الإجتماعي؟</a:t>
            </a:r>
          </a:p>
        </p:txBody>
      </p:sp>
      <p:sp>
        <p:nvSpPr>
          <p:cNvPr id="410" name="Arrow"/>
          <p:cNvSpPr/>
          <p:nvPr/>
        </p:nvSpPr>
        <p:spPr>
          <a:xfrm>
            <a:off x="9270687" y="2770992"/>
            <a:ext cx="2967559" cy="1270001"/>
          </a:xfrm>
          <a:prstGeom prst="rightArrow">
            <a:avLst>
              <a:gd name="adj1" fmla="val 56304"/>
              <a:gd name="adj2" fmla="val 80858"/>
            </a:avLst>
          </a:prstGeom>
          <a:solidFill>
            <a:srgbClr val="FFFFFF">
              <a:alpha val="57551"/>
            </a:srgbClr>
          </a:solidFill>
          <a:ln w="25400">
            <a:solidFill>
              <a:schemeClr val="accent1">
                <a:alpha val="57551"/>
              </a:schemeClr>
            </a:solidFill>
          </a:ln>
        </p:spPr>
        <p:txBody>
          <a:bodyPr lIns="50800" tIns="50800" rIns="50800" bIns="50800" anchor="ctr"/>
          <a:lstStyle/>
          <a:p>
            <a:endParaRPr/>
          </a:p>
        </p:txBody>
      </p:sp>
      <p:sp>
        <p:nvSpPr>
          <p:cNvPr id="411" name="Arrow"/>
          <p:cNvSpPr/>
          <p:nvPr/>
        </p:nvSpPr>
        <p:spPr>
          <a:xfrm>
            <a:off x="9270687" y="7840763"/>
            <a:ext cx="2050500" cy="877536"/>
          </a:xfrm>
          <a:prstGeom prst="rightArrow">
            <a:avLst>
              <a:gd name="adj1" fmla="val 56304"/>
              <a:gd name="adj2" fmla="val 80858"/>
            </a:avLst>
          </a:prstGeom>
          <a:solidFill>
            <a:srgbClr val="FFFFFF">
              <a:alpha val="57551"/>
            </a:srgbClr>
          </a:solidFill>
          <a:ln w="25400">
            <a:solidFill>
              <a:schemeClr val="accent1">
                <a:alpha val="57551"/>
              </a:schemeClr>
            </a:solidFill>
          </a:ln>
        </p:spPr>
        <p:txBody>
          <a:bodyPr lIns="50800" tIns="50800" rIns="50800" bIns="50800" anchor="ctr"/>
          <a:lstStyle/>
          <a:p>
            <a:endParaRPr/>
          </a:p>
        </p:txBody>
      </p:sp>
      <p:graphicFrame>
        <p:nvGraphicFramePr>
          <p:cNvPr id="412" name="Table"/>
          <p:cNvGraphicFramePr/>
          <p:nvPr/>
        </p:nvGraphicFramePr>
        <p:xfrm>
          <a:off x="7849795" y="4258865"/>
          <a:ext cx="4892283" cy="609600"/>
        </p:xfrm>
        <a:graphic>
          <a:graphicData uri="http://schemas.openxmlformats.org/drawingml/2006/table">
            <a:tbl>
              <a:tblPr firstRow="1" firstCol="1">
                <a:tableStyleId>{4C3C2611-4C71-4FC5-86AE-919BDF0F9419}</a:tableStyleId>
              </a:tblPr>
              <a:tblGrid>
                <a:gridCol w="444753"/>
                <a:gridCol w="444753"/>
                <a:gridCol w="444753"/>
                <a:gridCol w="444753"/>
                <a:gridCol w="444753"/>
                <a:gridCol w="444753"/>
                <a:gridCol w="444753"/>
                <a:gridCol w="444753"/>
                <a:gridCol w="444753"/>
                <a:gridCol w="444753"/>
                <a:gridCol w="444753"/>
              </a:tblGrid>
              <a:tr h="292100">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-5</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-4</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-3</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-2</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-1</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0</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1</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2</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3</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4</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5</a:t>
                      </a:r>
                    </a:p>
                  </a:txBody>
                  <a:tcPr marL="0" marR="0" marT="0" marB="0" horzOverflow="overflow">
                    <a:solidFill>
                      <a:srgbClr val="FFFFFF"/>
                    </a:solidFill>
                  </a:tcPr>
                </a:tc>
              </a:tr>
              <a:tr h="317500">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r>
            </a:tbl>
          </a:graphicData>
        </a:graphic>
      </p:graphicFrame>
      <p:graphicFrame>
        <p:nvGraphicFramePr>
          <p:cNvPr id="413" name="Table"/>
          <p:cNvGraphicFramePr/>
          <p:nvPr/>
        </p:nvGraphicFramePr>
        <p:xfrm>
          <a:off x="7790154" y="8972004"/>
          <a:ext cx="5011560" cy="609600"/>
        </p:xfrm>
        <a:graphic>
          <a:graphicData uri="http://schemas.openxmlformats.org/drawingml/2006/table">
            <a:tbl>
              <a:tblPr firstRow="1">
                <a:tableStyleId>{4C3C2611-4C71-4FC5-86AE-919BDF0F9419}</a:tableStyleId>
              </a:tblPr>
              <a:tblGrid>
                <a:gridCol w="556840"/>
                <a:gridCol w="556840"/>
                <a:gridCol w="556840"/>
                <a:gridCol w="556840"/>
                <a:gridCol w="556840"/>
                <a:gridCol w="556840"/>
                <a:gridCol w="556840"/>
                <a:gridCol w="556840"/>
                <a:gridCol w="556840"/>
              </a:tblGrid>
              <a:tr h="292100">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-4</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-3</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-2</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-1</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0</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1</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2</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3</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4</a:t>
                      </a:r>
                    </a:p>
                  </a:txBody>
                  <a:tcPr marL="0" marR="0" marT="0" marB="0" horzOverflow="overflow">
                    <a:solidFill>
                      <a:srgbClr val="FFFFFF"/>
                    </a:solidFill>
                  </a:tcPr>
                </a:tc>
              </a:tr>
              <a:tr h="317500">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r>
            </a:tbl>
          </a:graphicData>
        </a:graphic>
      </p:graphicFrame>
    </p:spTree>
    <p:extLst>
      <p:ext uri="{BB962C8B-B14F-4D97-AF65-F5344CB8AC3E}">
        <p14:creationId xmlns:p14="http://schemas.microsoft.com/office/powerpoint/2010/main" val="1655317615"/>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5" name="Picture 7" descr="Picture 7"/>
          <p:cNvPicPr>
            <a:picLocks noChangeAspect="1"/>
          </p:cNvPicPr>
          <p:nvPr/>
        </p:nvPicPr>
        <p:blipFill>
          <a:blip r:embed="rId2">
            <a:extLst/>
          </a:blip>
          <a:stretch>
            <a:fillRect/>
          </a:stretch>
        </p:blipFill>
        <p:spPr>
          <a:xfrm>
            <a:off x="7303571" y="5661780"/>
            <a:ext cx="5529600" cy="3225601"/>
          </a:xfrm>
          <a:prstGeom prst="rect">
            <a:avLst/>
          </a:prstGeom>
          <a:ln w="12700">
            <a:miter lim="400000"/>
          </a:ln>
        </p:spPr>
      </p:pic>
      <p:pic>
        <p:nvPicPr>
          <p:cNvPr id="416" name="Picture 6" descr="Picture 6"/>
          <p:cNvPicPr>
            <a:picLocks noChangeAspect="1"/>
          </p:cNvPicPr>
          <p:nvPr/>
        </p:nvPicPr>
        <p:blipFill>
          <a:blip r:embed="rId3">
            <a:extLst/>
          </a:blip>
          <a:stretch>
            <a:fillRect/>
          </a:stretch>
        </p:blipFill>
        <p:spPr>
          <a:xfrm>
            <a:off x="7303571" y="974960"/>
            <a:ext cx="5529600" cy="3306918"/>
          </a:xfrm>
          <a:prstGeom prst="rect">
            <a:avLst/>
          </a:prstGeom>
          <a:ln w="12700">
            <a:miter lim="400000"/>
          </a:ln>
        </p:spPr>
      </p:pic>
      <p:pic>
        <p:nvPicPr>
          <p:cNvPr id="417" name="Picture 5" descr="Picture 5"/>
          <p:cNvPicPr>
            <a:picLocks noChangeAspect="1"/>
          </p:cNvPicPr>
          <p:nvPr/>
        </p:nvPicPr>
        <p:blipFill>
          <a:blip r:embed="rId4">
            <a:extLst/>
          </a:blip>
          <a:srcRect b="5489"/>
          <a:stretch>
            <a:fillRect/>
          </a:stretch>
        </p:blipFill>
        <p:spPr>
          <a:xfrm>
            <a:off x="797833" y="3136307"/>
            <a:ext cx="6436126" cy="4063733"/>
          </a:xfrm>
          <a:prstGeom prst="rect">
            <a:avLst/>
          </a:prstGeom>
          <a:ln w="12700">
            <a:miter lim="400000"/>
          </a:ln>
        </p:spPr>
      </p:pic>
      <p:graphicFrame>
        <p:nvGraphicFramePr>
          <p:cNvPr id="418" name="Table 670"/>
          <p:cNvGraphicFramePr/>
          <p:nvPr/>
        </p:nvGraphicFramePr>
        <p:xfrm>
          <a:off x="782759" y="3304732"/>
          <a:ext cx="6422625" cy="3866730"/>
        </p:xfrm>
        <a:graphic>
          <a:graphicData uri="http://schemas.openxmlformats.org/drawingml/2006/table">
            <a:tbl>
              <a:tblPr>
                <a:tableStyleId>{4C3C2611-4C71-4FC5-86AE-919BDF0F9419}</a:tableStyleId>
              </a:tblPr>
              <a:tblGrid>
                <a:gridCol w="2140875"/>
                <a:gridCol w="2140875"/>
                <a:gridCol w="2140875"/>
              </a:tblGrid>
              <a:tr h="1288910">
                <a:tc>
                  <a:txBody>
                    <a:bodyPr/>
                    <a:lstStyle/>
                    <a:p>
                      <a:pPr marR="32511" algn="l" defTabSz="617727">
                        <a:lnSpc>
                          <a:spcPct val="58479"/>
                        </a:lnSpc>
                        <a:spcBef>
                          <a:spcPts val="2300"/>
                        </a:spcBef>
                        <a:tabLst>
                          <a:tab pos="609600" algn="l"/>
                        </a:tabLst>
                        <a:defRPr>
                          <a:solidFill>
                            <a:srgbClr val="000000"/>
                          </a:solidFill>
                          <a:latin typeface="Gill Sans"/>
                          <a:ea typeface="Gill Sans"/>
                          <a:cs typeface="Gill Sans"/>
                          <a:sym typeface="Gill Sans"/>
                        </a:defRPr>
                      </a:pPr>
                      <a:endParaRPr/>
                    </a:p>
                  </a:txBody>
                  <a:tcPr marL="33489" marR="33489" marT="33489" marB="33489" horzOverflow="overflow">
                    <a:lnL w="25400">
                      <a:solidFill>
                        <a:srgbClr val="000000"/>
                      </a:solidFill>
                      <a:miter lim="400000"/>
                    </a:lnL>
                    <a:lnR w="12700">
                      <a:solidFill>
                        <a:srgbClr val="000000"/>
                      </a:solidFill>
                      <a:miter lim="400000"/>
                    </a:lnR>
                    <a:lnT w="25400">
                      <a:solidFill>
                        <a:srgbClr val="000000"/>
                      </a:solidFill>
                      <a:miter lim="400000"/>
                    </a:lnT>
                    <a:lnB w="12700">
                      <a:solidFill>
                        <a:srgbClr val="000000"/>
                      </a:solidFill>
                      <a:miter lim="400000"/>
                    </a:lnB>
                  </a:tcPr>
                </a:tc>
                <a:tc>
                  <a:txBody>
                    <a:bodyPr/>
                    <a:lstStyle/>
                    <a:p>
                      <a:pPr marR="32511" algn="l" defTabSz="617727">
                        <a:lnSpc>
                          <a:spcPct val="58479"/>
                        </a:lnSpc>
                        <a:spcBef>
                          <a:spcPts val="2300"/>
                        </a:spcBef>
                        <a:tabLst>
                          <a:tab pos="609600" algn="l"/>
                        </a:tabLst>
                        <a:defRPr>
                          <a:solidFill>
                            <a:srgbClr val="000000"/>
                          </a:solidFill>
                          <a:latin typeface="Gill Sans"/>
                          <a:ea typeface="Gill Sans"/>
                          <a:cs typeface="Gill Sans"/>
                          <a:sym typeface="Gill Sans"/>
                        </a:defRPr>
                      </a:pPr>
                      <a:endParaRPr/>
                    </a:p>
                  </a:txBody>
                  <a:tcPr marL="33489" marR="33489" marT="33489" marB="33489" horzOverflow="overflow">
                    <a:lnL w="12700">
                      <a:solidFill>
                        <a:srgbClr val="000000"/>
                      </a:solidFill>
                      <a:miter lim="400000"/>
                    </a:lnL>
                    <a:lnR w="12700">
                      <a:solidFill>
                        <a:srgbClr val="000000"/>
                      </a:solidFill>
                      <a:miter lim="400000"/>
                    </a:lnR>
                    <a:lnT w="25400">
                      <a:solidFill>
                        <a:srgbClr val="000000"/>
                      </a:solidFill>
                      <a:miter lim="400000"/>
                    </a:lnT>
                    <a:lnB w="12700">
                      <a:solidFill>
                        <a:srgbClr val="000000"/>
                      </a:solidFill>
                      <a:miter lim="400000"/>
                    </a:lnB>
                  </a:tcPr>
                </a:tc>
                <a:tc>
                  <a:txBody>
                    <a:bodyPr/>
                    <a:lstStyle/>
                    <a:p>
                      <a:pPr marR="32511" algn="l" defTabSz="617727">
                        <a:lnSpc>
                          <a:spcPct val="58479"/>
                        </a:lnSpc>
                        <a:spcBef>
                          <a:spcPts val="2300"/>
                        </a:spcBef>
                        <a:tabLst>
                          <a:tab pos="609600" algn="l"/>
                        </a:tabLst>
                        <a:defRPr>
                          <a:solidFill>
                            <a:srgbClr val="000000"/>
                          </a:solidFill>
                          <a:latin typeface="Gill Sans"/>
                          <a:ea typeface="Gill Sans"/>
                          <a:cs typeface="Gill Sans"/>
                          <a:sym typeface="Gill Sans"/>
                        </a:defRPr>
                      </a:pPr>
                      <a:endParaRPr/>
                    </a:p>
                  </a:txBody>
                  <a:tcPr marL="33489" marR="33489" marT="33489" marB="33489" horzOverflow="overflow">
                    <a:lnL w="12700">
                      <a:solidFill>
                        <a:srgbClr val="000000"/>
                      </a:solidFill>
                      <a:miter lim="400000"/>
                    </a:lnL>
                    <a:lnR w="25400">
                      <a:solidFill>
                        <a:srgbClr val="000000"/>
                      </a:solidFill>
                      <a:miter lim="400000"/>
                    </a:lnR>
                    <a:lnT w="25400">
                      <a:solidFill>
                        <a:srgbClr val="000000"/>
                      </a:solidFill>
                      <a:miter lim="400000"/>
                    </a:lnT>
                    <a:lnB w="12700">
                      <a:solidFill>
                        <a:srgbClr val="000000"/>
                      </a:solidFill>
                      <a:miter lim="400000"/>
                    </a:lnB>
                  </a:tcPr>
                </a:tc>
              </a:tr>
              <a:tr h="1288910">
                <a:tc>
                  <a:txBody>
                    <a:bodyPr/>
                    <a:lstStyle/>
                    <a:p>
                      <a:pPr marR="32511" algn="l" defTabSz="617727">
                        <a:lnSpc>
                          <a:spcPct val="58479"/>
                        </a:lnSpc>
                        <a:spcBef>
                          <a:spcPts val="2300"/>
                        </a:spcBef>
                        <a:tabLst>
                          <a:tab pos="609600" algn="l"/>
                        </a:tabLst>
                        <a:defRPr>
                          <a:solidFill>
                            <a:srgbClr val="000000"/>
                          </a:solidFill>
                          <a:latin typeface="Gill Sans"/>
                          <a:ea typeface="Gill Sans"/>
                          <a:cs typeface="Gill Sans"/>
                          <a:sym typeface="Gill Sans"/>
                        </a:defRPr>
                      </a:pPr>
                      <a:endParaRPr/>
                    </a:p>
                  </a:txBody>
                  <a:tcPr marL="33489" marR="33489" marT="33489" marB="33489" horzOverflow="overflow">
                    <a:lnL w="254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marR="32511" algn="l" defTabSz="617727">
                        <a:lnSpc>
                          <a:spcPct val="58479"/>
                        </a:lnSpc>
                        <a:spcBef>
                          <a:spcPts val="2300"/>
                        </a:spcBef>
                        <a:tabLst>
                          <a:tab pos="609600" algn="l"/>
                        </a:tabLst>
                        <a:defRPr>
                          <a:solidFill>
                            <a:srgbClr val="000000"/>
                          </a:solidFill>
                          <a:latin typeface="Gill Sans"/>
                          <a:ea typeface="Gill Sans"/>
                          <a:cs typeface="Gill Sans"/>
                          <a:sym typeface="Gill Sans"/>
                        </a:defRPr>
                      </a:pPr>
                      <a:endParaRPr/>
                    </a:p>
                  </a:txBody>
                  <a:tcPr marL="33489" marR="33489" marT="33489" marB="3348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marR="32511" algn="l" defTabSz="617727">
                        <a:lnSpc>
                          <a:spcPct val="58479"/>
                        </a:lnSpc>
                        <a:spcBef>
                          <a:spcPts val="2300"/>
                        </a:spcBef>
                        <a:tabLst>
                          <a:tab pos="609600" algn="l"/>
                        </a:tabLst>
                        <a:defRPr>
                          <a:solidFill>
                            <a:srgbClr val="000000"/>
                          </a:solidFill>
                          <a:latin typeface="Gill Sans"/>
                          <a:ea typeface="Gill Sans"/>
                          <a:cs typeface="Gill Sans"/>
                          <a:sym typeface="Gill Sans"/>
                        </a:defRPr>
                      </a:pPr>
                      <a:endParaRPr/>
                    </a:p>
                  </a:txBody>
                  <a:tcPr marL="33489" marR="33489" marT="33489" marB="33489" horzOverflow="overflow">
                    <a:lnL w="12700">
                      <a:solidFill>
                        <a:srgbClr val="000000"/>
                      </a:solidFill>
                      <a:miter lim="400000"/>
                    </a:lnL>
                    <a:lnR w="25400">
                      <a:solidFill>
                        <a:srgbClr val="000000"/>
                      </a:solidFill>
                      <a:miter lim="400000"/>
                    </a:lnR>
                    <a:lnT w="12700">
                      <a:solidFill>
                        <a:srgbClr val="000000"/>
                      </a:solidFill>
                      <a:miter lim="400000"/>
                    </a:lnT>
                    <a:lnB w="12700">
                      <a:solidFill>
                        <a:srgbClr val="000000"/>
                      </a:solidFill>
                      <a:miter lim="400000"/>
                    </a:lnB>
                  </a:tcPr>
                </a:tc>
              </a:tr>
              <a:tr h="1288910">
                <a:tc>
                  <a:txBody>
                    <a:bodyPr/>
                    <a:lstStyle/>
                    <a:p>
                      <a:pPr marR="32511" algn="l" defTabSz="617727">
                        <a:lnSpc>
                          <a:spcPct val="58479"/>
                        </a:lnSpc>
                        <a:spcBef>
                          <a:spcPts val="2300"/>
                        </a:spcBef>
                        <a:tabLst>
                          <a:tab pos="609600" algn="l"/>
                        </a:tabLst>
                        <a:defRPr>
                          <a:solidFill>
                            <a:srgbClr val="000000"/>
                          </a:solidFill>
                          <a:latin typeface="Gill Sans"/>
                          <a:ea typeface="Gill Sans"/>
                          <a:cs typeface="Gill Sans"/>
                          <a:sym typeface="Gill Sans"/>
                        </a:defRPr>
                      </a:pPr>
                      <a:endParaRPr/>
                    </a:p>
                  </a:txBody>
                  <a:tcPr marL="33489" marR="33489" marT="33489" marB="33489" horzOverflow="overflow">
                    <a:lnL w="25400">
                      <a:solidFill>
                        <a:srgbClr val="000000"/>
                      </a:solidFill>
                      <a:miter lim="400000"/>
                    </a:lnL>
                    <a:lnR w="12700">
                      <a:solidFill>
                        <a:srgbClr val="000000"/>
                      </a:solidFill>
                      <a:miter lim="400000"/>
                    </a:lnR>
                    <a:lnT w="12700">
                      <a:solidFill>
                        <a:srgbClr val="000000"/>
                      </a:solidFill>
                      <a:miter lim="400000"/>
                    </a:lnT>
                    <a:lnB w="25400">
                      <a:solidFill>
                        <a:srgbClr val="000000"/>
                      </a:solidFill>
                      <a:miter lim="400000"/>
                    </a:lnB>
                  </a:tcPr>
                </a:tc>
                <a:tc>
                  <a:txBody>
                    <a:bodyPr/>
                    <a:lstStyle/>
                    <a:p>
                      <a:pPr marR="32511" algn="l" defTabSz="617727">
                        <a:lnSpc>
                          <a:spcPct val="58479"/>
                        </a:lnSpc>
                        <a:spcBef>
                          <a:spcPts val="2300"/>
                        </a:spcBef>
                        <a:tabLst>
                          <a:tab pos="609600" algn="l"/>
                        </a:tabLst>
                        <a:defRPr>
                          <a:solidFill>
                            <a:srgbClr val="000000"/>
                          </a:solidFill>
                          <a:latin typeface="Gill Sans"/>
                          <a:ea typeface="Gill Sans"/>
                          <a:cs typeface="Gill Sans"/>
                          <a:sym typeface="Gill Sans"/>
                        </a:defRPr>
                      </a:pPr>
                      <a:endParaRPr/>
                    </a:p>
                  </a:txBody>
                  <a:tcPr marL="33489" marR="33489" marT="33489" marB="33489" horzOverflow="overflow">
                    <a:lnL w="12700">
                      <a:solidFill>
                        <a:srgbClr val="000000"/>
                      </a:solidFill>
                      <a:miter lim="400000"/>
                    </a:lnL>
                    <a:lnR w="12700">
                      <a:solidFill>
                        <a:srgbClr val="000000"/>
                      </a:solidFill>
                      <a:miter lim="400000"/>
                    </a:lnR>
                    <a:lnT w="12700">
                      <a:solidFill>
                        <a:srgbClr val="000000"/>
                      </a:solidFill>
                      <a:miter lim="400000"/>
                    </a:lnT>
                    <a:lnB w="25400">
                      <a:solidFill>
                        <a:srgbClr val="000000"/>
                      </a:solidFill>
                      <a:miter lim="400000"/>
                    </a:lnB>
                  </a:tcPr>
                </a:tc>
                <a:tc>
                  <a:txBody>
                    <a:bodyPr/>
                    <a:lstStyle/>
                    <a:p>
                      <a:pPr marR="32511" algn="l" defTabSz="617727">
                        <a:lnSpc>
                          <a:spcPct val="58479"/>
                        </a:lnSpc>
                        <a:spcBef>
                          <a:spcPts val="2300"/>
                        </a:spcBef>
                        <a:tabLst>
                          <a:tab pos="609600" algn="l"/>
                        </a:tabLst>
                        <a:defRPr>
                          <a:solidFill>
                            <a:srgbClr val="000000"/>
                          </a:solidFill>
                          <a:latin typeface="Gill Sans"/>
                          <a:ea typeface="Gill Sans"/>
                          <a:cs typeface="Gill Sans"/>
                          <a:sym typeface="Gill Sans"/>
                        </a:defRPr>
                      </a:pPr>
                      <a:endParaRPr/>
                    </a:p>
                  </a:txBody>
                  <a:tcPr marL="33489" marR="33489" marT="33489" marB="33489" horzOverflow="overflow">
                    <a:lnL w="12700">
                      <a:solidFill>
                        <a:srgbClr val="000000"/>
                      </a:solidFill>
                      <a:miter lim="400000"/>
                    </a:lnL>
                    <a:lnR w="25400">
                      <a:solidFill>
                        <a:srgbClr val="000000"/>
                      </a:solidFill>
                      <a:miter lim="400000"/>
                    </a:lnR>
                    <a:lnT w="12700">
                      <a:solidFill>
                        <a:srgbClr val="000000"/>
                      </a:solidFill>
                      <a:miter lim="400000"/>
                    </a:lnT>
                    <a:lnB w="25400">
                      <a:solidFill>
                        <a:srgbClr val="000000"/>
                      </a:solidFill>
                      <a:miter lim="400000"/>
                    </a:lnB>
                  </a:tcPr>
                </a:tc>
              </a:tr>
            </a:tbl>
          </a:graphicData>
        </a:graphic>
      </p:graphicFrame>
      <p:pic>
        <p:nvPicPr>
          <p:cNvPr id="419" name="Picture 12" descr="Picture 12"/>
          <p:cNvPicPr>
            <a:picLocks noChangeAspect="1"/>
          </p:cNvPicPr>
          <p:nvPr/>
        </p:nvPicPr>
        <p:blipFill>
          <a:blip r:embed="rId5">
            <a:extLst/>
          </a:blip>
          <a:srcRect r="65007"/>
          <a:stretch>
            <a:fillRect/>
          </a:stretch>
        </p:blipFill>
        <p:spPr>
          <a:xfrm>
            <a:off x="11719202" y="371141"/>
            <a:ext cx="1285599" cy="1576833"/>
          </a:xfrm>
          <a:prstGeom prst="rect">
            <a:avLst/>
          </a:prstGeom>
          <a:ln w="12700">
            <a:miter lim="400000"/>
          </a:ln>
        </p:spPr>
      </p:pic>
      <p:sp>
        <p:nvSpPr>
          <p:cNvPr id="420" name="Shape 485"/>
          <p:cNvSpPr/>
          <p:nvPr/>
        </p:nvSpPr>
        <p:spPr>
          <a:xfrm>
            <a:off x="7894249" y="436860"/>
            <a:ext cx="2992958" cy="677108"/>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617727">
              <a:defRPr sz="2200">
                <a:uFill>
                  <a:solidFill>
                    <a:srgbClr val="000000"/>
                  </a:solidFill>
                </a:uFill>
                <a:latin typeface="Franklin Gothic Demi Cond"/>
                <a:ea typeface="Franklin Gothic Demi Cond"/>
                <a:cs typeface="Franklin Gothic Demi Cond"/>
                <a:sym typeface="Franklin Gothic Demi Cond"/>
              </a:defRPr>
            </a:lvl1pPr>
          </a:lstStyle>
          <a:p>
            <a:r>
              <a:rPr dirty="0">
                <a:solidFill>
                  <a:schemeClr val="bg1"/>
                </a:solidFill>
              </a:rPr>
              <a:t>How much financial capital?</a:t>
            </a:r>
          </a:p>
        </p:txBody>
      </p:sp>
      <p:sp>
        <p:nvSpPr>
          <p:cNvPr id="421" name="Shape 666"/>
          <p:cNvSpPr txBox="1"/>
          <p:nvPr/>
        </p:nvSpPr>
        <p:spPr>
          <a:xfrm>
            <a:off x="2425527" y="2875604"/>
            <a:ext cx="3442955" cy="3492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defTabSz="617727">
              <a:defRPr sz="2200">
                <a:uFill>
                  <a:solidFill>
                    <a:srgbClr val="000000"/>
                  </a:solidFill>
                </a:uFill>
                <a:latin typeface="Franklin Gothic Demi Cond"/>
                <a:ea typeface="Franklin Gothic Demi Cond"/>
                <a:cs typeface="Franklin Gothic Demi Cond"/>
                <a:sym typeface="Franklin Gothic Demi Cond"/>
              </a:defRPr>
            </a:pPr>
            <a:r>
              <a:t>Critical, very important  حرج</a:t>
            </a:r>
          </a:p>
        </p:txBody>
      </p:sp>
      <p:sp>
        <p:nvSpPr>
          <p:cNvPr id="422" name="Shape 667"/>
          <p:cNvSpPr txBox="1"/>
          <p:nvPr/>
        </p:nvSpPr>
        <p:spPr>
          <a:xfrm rot="16200000">
            <a:off x="-1442769" y="4851708"/>
            <a:ext cx="3952206" cy="3492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defTabSz="617727">
              <a:defRPr sz="2200">
                <a:uFill>
                  <a:solidFill>
                    <a:srgbClr val="000000"/>
                  </a:solidFill>
                </a:uFill>
                <a:latin typeface="Franklin Gothic Demi Cond"/>
                <a:ea typeface="Franklin Gothic Demi Cond"/>
                <a:cs typeface="Franklin Gothic Demi Cond"/>
                <a:sym typeface="Franklin Gothic Demi Cond"/>
              </a:defRPr>
            </a:pPr>
            <a:r>
              <a:t>Lacking, not enough قليل</a:t>
            </a:r>
          </a:p>
        </p:txBody>
      </p:sp>
      <p:sp>
        <p:nvSpPr>
          <p:cNvPr id="423" name="Shape 668"/>
          <p:cNvSpPr txBox="1"/>
          <p:nvPr/>
        </p:nvSpPr>
        <p:spPr>
          <a:xfrm rot="5400000">
            <a:off x="6118001" y="5079710"/>
            <a:ext cx="2725699" cy="3492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defTabSz="617727">
              <a:defRPr sz="2200">
                <a:uFill>
                  <a:solidFill>
                    <a:srgbClr val="000000"/>
                  </a:solidFill>
                </a:uFill>
                <a:latin typeface="Franklin Gothic Demi Cond"/>
                <a:ea typeface="Franklin Gothic Demi Cond"/>
                <a:cs typeface="Franklin Gothic Demi Cond"/>
                <a:sym typeface="Franklin Gothic Demi Cond"/>
              </a:defRPr>
            </a:pPr>
            <a:r>
              <a:t>Too much, lots   كثير</a:t>
            </a:r>
          </a:p>
        </p:txBody>
      </p:sp>
      <p:sp>
        <p:nvSpPr>
          <p:cNvPr id="424" name="Shape 669"/>
          <p:cNvSpPr txBox="1"/>
          <p:nvPr/>
        </p:nvSpPr>
        <p:spPr>
          <a:xfrm>
            <a:off x="2511118" y="7202694"/>
            <a:ext cx="2994483" cy="3492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defTabSz="617727">
              <a:defRPr sz="2200">
                <a:uFill>
                  <a:solidFill>
                    <a:srgbClr val="000000"/>
                  </a:solidFill>
                </a:uFill>
                <a:latin typeface="Franklin Gothic Demi Cond"/>
                <a:ea typeface="Franklin Gothic Demi Cond"/>
                <a:cs typeface="Franklin Gothic Demi Cond"/>
                <a:sym typeface="Franklin Gothic Demi Cond"/>
              </a:defRPr>
            </a:pPr>
            <a:r>
              <a:t>Irrelevant  لا علاقة</a:t>
            </a:r>
          </a:p>
        </p:txBody>
      </p:sp>
      <p:sp>
        <p:nvSpPr>
          <p:cNvPr id="425" name="Shape 485"/>
          <p:cNvSpPr/>
          <p:nvPr/>
        </p:nvSpPr>
        <p:spPr>
          <a:xfrm>
            <a:off x="7894249" y="5414809"/>
            <a:ext cx="4022878" cy="338554"/>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617727">
              <a:defRPr sz="2200">
                <a:uFill>
                  <a:solidFill>
                    <a:srgbClr val="000000"/>
                  </a:solidFill>
                </a:uFill>
                <a:latin typeface="Franklin Gothic Demi Cond"/>
                <a:ea typeface="Franklin Gothic Demi Cond"/>
                <a:cs typeface="Franklin Gothic Demi Cond"/>
                <a:sym typeface="Franklin Gothic Demi Cond"/>
              </a:defRPr>
            </a:lvl1pPr>
          </a:lstStyle>
          <a:p>
            <a:r>
              <a:rPr>
                <a:solidFill>
                  <a:schemeClr val="bg1"/>
                </a:solidFill>
              </a:rPr>
              <a:t>How important is financial capital?</a:t>
            </a:r>
          </a:p>
        </p:txBody>
      </p:sp>
      <p:sp>
        <p:nvSpPr>
          <p:cNvPr id="426" name="TextBox 18"/>
          <p:cNvSpPr txBox="1"/>
          <p:nvPr/>
        </p:nvSpPr>
        <p:spPr>
          <a:xfrm>
            <a:off x="0" y="909261"/>
            <a:ext cx="4638027" cy="7904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nchor="ctr">
            <a:spAutoFit/>
          </a:bodyPr>
          <a:lstStyle>
            <a:lvl1pPr marR="32511" indent="25400" defTabSz="617727">
              <a:defRPr sz="4600">
                <a:solidFill>
                  <a:srgbClr val="982616"/>
                </a:solidFill>
                <a:uFill>
                  <a:solidFill>
                    <a:srgbClr val="982616"/>
                  </a:solidFill>
                </a:uFill>
                <a:latin typeface="Franklin Gothic Demi Cond"/>
                <a:ea typeface="Franklin Gothic Demi Cond"/>
                <a:cs typeface="Franklin Gothic Demi Cond"/>
                <a:sym typeface="Franklin Gothic Demi Cond"/>
              </a:defRPr>
            </a:lvl1pPr>
          </a:lstStyle>
          <a:p>
            <a:r>
              <a:t>Financial Capital</a:t>
            </a:r>
          </a:p>
        </p:txBody>
      </p:sp>
      <p:sp>
        <p:nvSpPr>
          <p:cNvPr id="427" name="Arrow"/>
          <p:cNvSpPr/>
          <p:nvPr/>
        </p:nvSpPr>
        <p:spPr>
          <a:xfrm rot="10800000">
            <a:off x="8692752" y="7593430"/>
            <a:ext cx="2628435" cy="1124869"/>
          </a:xfrm>
          <a:prstGeom prst="rightArrow">
            <a:avLst>
              <a:gd name="adj1" fmla="val 56304"/>
              <a:gd name="adj2" fmla="val 80858"/>
            </a:avLst>
          </a:prstGeom>
          <a:solidFill>
            <a:srgbClr val="FFFFFF">
              <a:alpha val="57551"/>
            </a:srgbClr>
          </a:solidFill>
          <a:ln w="25400">
            <a:solidFill>
              <a:schemeClr val="accent1">
                <a:alpha val="57551"/>
              </a:schemeClr>
            </a:solidFill>
          </a:ln>
        </p:spPr>
        <p:txBody>
          <a:bodyPr lIns="50800" tIns="50800" rIns="50800" bIns="50800" anchor="ctr"/>
          <a:lstStyle/>
          <a:p>
            <a:endParaRPr/>
          </a:p>
        </p:txBody>
      </p:sp>
      <p:sp>
        <p:nvSpPr>
          <p:cNvPr id="428" name="Arrow"/>
          <p:cNvSpPr/>
          <p:nvPr/>
        </p:nvSpPr>
        <p:spPr>
          <a:xfrm rot="10800000">
            <a:off x="8692752" y="2696008"/>
            <a:ext cx="2628435" cy="1124870"/>
          </a:xfrm>
          <a:prstGeom prst="rightArrow">
            <a:avLst>
              <a:gd name="adj1" fmla="val 56304"/>
              <a:gd name="adj2" fmla="val 80858"/>
            </a:avLst>
          </a:prstGeom>
          <a:solidFill>
            <a:srgbClr val="FFFFFF">
              <a:alpha val="57551"/>
            </a:srgbClr>
          </a:solidFill>
          <a:ln w="25400">
            <a:solidFill>
              <a:schemeClr val="accent1">
                <a:alpha val="57551"/>
              </a:schemeClr>
            </a:solidFill>
          </a:ln>
        </p:spPr>
        <p:txBody>
          <a:bodyPr lIns="50800" tIns="50800" rIns="50800" bIns="50800" anchor="ctr"/>
          <a:lstStyle/>
          <a:p>
            <a:endParaRPr/>
          </a:p>
        </p:txBody>
      </p:sp>
      <p:graphicFrame>
        <p:nvGraphicFramePr>
          <p:cNvPr id="429" name="Table"/>
          <p:cNvGraphicFramePr/>
          <p:nvPr/>
        </p:nvGraphicFramePr>
        <p:xfrm>
          <a:off x="7852629" y="4324666"/>
          <a:ext cx="5011347" cy="609600"/>
        </p:xfrm>
        <a:graphic>
          <a:graphicData uri="http://schemas.openxmlformats.org/drawingml/2006/table">
            <a:tbl>
              <a:tblPr firstRow="1" firstCol="1">
                <a:tableStyleId>{4C3C2611-4C71-4FC5-86AE-919BDF0F9419}</a:tableStyleId>
              </a:tblPr>
              <a:tblGrid>
                <a:gridCol w="455577"/>
                <a:gridCol w="455577"/>
                <a:gridCol w="455577"/>
                <a:gridCol w="455577"/>
                <a:gridCol w="455577"/>
                <a:gridCol w="455577"/>
                <a:gridCol w="455577"/>
                <a:gridCol w="455577"/>
                <a:gridCol w="455577"/>
                <a:gridCol w="455577"/>
                <a:gridCol w="455577"/>
              </a:tblGrid>
              <a:tr h="292100">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-5</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-4</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-3</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-2</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-1</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0</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1</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2</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3</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4</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5</a:t>
                      </a:r>
                    </a:p>
                  </a:txBody>
                  <a:tcPr marL="0" marR="0" marT="0" marB="0" horzOverflow="overflow">
                    <a:solidFill>
                      <a:srgbClr val="FFFFFF"/>
                    </a:solidFill>
                  </a:tcPr>
                </a:tc>
              </a:tr>
              <a:tr h="317500">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r>
            </a:tbl>
          </a:graphicData>
        </a:graphic>
      </p:graphicFrame>
      <p:graphicFrame>
        <p:nvGraphicFramePr>
          <p:cNvPr id="430" name="Table"/>
          <p:cNvGraphicFramePr/>
          <p:nvPr/>
        </p:nvGraphicFramePr>
        <p:xfrm>
          <a:off x="7852629" y="9096372"/>
          <a:ext cx="5011353" cy="609600"/>
        </p:xfrm>
        <a:graphic>
          <a:graphicData uri="http://schemas.openxmlformats.org/drawingml/2006/table">
            <a:tbl>
              <a:tblPr firstRow="1">
                <a:tableStyleId>{4C3C2611-4C71-4FC5-86AE-919BDF0F9419}</a:tableStyleId>
              </a:tblPr>
              <a:tblGrid>
                <a:gridCol w="556817"/>
                <a:gridCol w="556817"/>
                <a:gridCol w="556817"/>
                <a:gridCol w="556817"/>
                <a:gridCol w="556817"/>
                <a:gridCol w="556817"/>
                <a:gridCol w="556817"/>
                <a:gridCol w="556817"/>
                <a:gridCol w="556817"/>
              </a:tblGrid>
              <a:tr h="292100">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-4</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-3</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-2</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-1</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0</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1</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2</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3</a:t>
                      </a:r>
                    </a:p>
                  </a:txBody>
                  <a:tcPr marL="0" marR="0" marT="0" marB="0" horzOverflow="overflow">
                    <a:solidFill>
                      <a:srgbClr val="FFFFFF"/>
                    </a:solidFill>
                  </a:tcPr>
                </a:tc>
                <a:tc>
                  <a:txBody>
                    <a:bodyPr/>
                    <a:lstStyle/>
                    <a:p>
                      <a:pPr indent="228600">
                        <a:defRPr sz="1800">
                          <a:solidFill>
                            <a:srgbClr val="000000"/>
                          </a:solidFill>
                          <a:uFillTx/>
                        </a:defRPr>
                      </a:pPr>
                      <a:r>
                        <a:rPr>
                          <a:uFill>
                            <a:solidFill>
                              <a:srgbClr val="000000"/>
                            </a:solidFill>
                          </a:uFill>
                          <a:latin typeface="Franklin Gothic Medium Cond"/>
                          <a:ea typeface="Franklin Gothic Medium Cond"/>
                          <a:cs typeface="Franklin Gothic Medium Cond"/>
                        </a:rPr>
                        <a:t>4</a:t>
                      </a:r>
                    </a:p>
                  </a:txBody>
                  <a:tcPr marL="0" marR="0" marT="0" marB="0" horzOverflow="overflow">
                    <a:solidFill>
                      <a:srgbClr val="FFFFFF"/>
                    </a:solidFill>
                  </a:tcPr>
                </a:tc>
              </a:tr>
              <a:tr h="317500">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c>
                  <a:txBody>
                    <a:bodyPr/>
                    <a:lstStyle/>
                    <a:p>
                      <a:pPr indent="228600">
                        <a:defRPr>
                          <a:sym typeface="Helvetica Light"/>
                        </a:defRPr>
                      </a:pPr>
                      <a:endParaRPr/>
                    </a:p>
                  </a:txBody>
                  <a:tcPr marL="0" marR="0" marT="0" marB="0" horzOverflow="overflow"/>
                </a:tc>
              </a:tr>
            </a:tbl>
          </a:graphicData>
        </a:graphic>
      </p:graphicFrame>
    </p:spTree>
    <p:extLst>
      <p:ext uri="{BB962C8B-B14F-4D97-AF65-F5344CB8AC3E}">
        <p14:creationId xmlns:p14="http://schemas.microsoft.com/office/powerpoint/2010/main" val="27250842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 name="Picture 1" descr="Picture 1"/>
          <p:cNvPicPr>
            <a:picLocks noChangeAspect="1"/>
          </p:cNvPicPr>
          <p:nvPr/>
        </p:nvPicPr>
        <p:blipFill>
          <a:blip r:embed="rId2">
            <a:extLst/>
          </a:blip>
          <a:stretch>
            <a:fillRect/>
          </a:stretch>
        </p:blipFill>
        <p:spPr>
          <a:xfrm>
            <a:off x="847224" y="230538"/>
            <a:ext cx="11059200" cy="3456001"/>
          </a:xfrm>
          <a:prstGeom prst="rect">
            <a:avLst/>
          </a:prstGeom>
          <a:ln w="12700">
            <a:miter lim="400000"/>
          </a:ln>
        </p:spPr>
      </p:pic>
      <p:sp>
        <p:nvSpPr>
          <p:cNvPr id="514" name="TextBox 4"/>
          <p:cNvSpPr txBox="1"/>
          <p:nvPr/>
        </p:nvSpPr>
        <p:spPr>
          <a:xfrm>
            <a:off x="1347769" y="393930"/>
            <a:ext cx="9984142" cy="7904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nchor="ctr">
            <a:spAutoFit/>
          </a:bodyPr>
          <a:lstStyle>
            <a:lvl1pPr marR="32511" indent="25400" defTabSz="617727">
              <a:defRPr sz="4600">
                <a:uFill>
                  <a:solidFill>
                    <a:srgbClr val="000000"/>
                  </a:solidFill>
                </a:uFill>
                <a:latin typeface="Franklin Gothic Medium Cond"/>
                <a:ea typeface="Franklin Gothic Medium Cond"/>
                <a:cs typeface="Franklin Gothic Medium Cond"/>
                <a:sym typeface="Franklin Gothic Medium Cond"/>
              </a:defRPr>
            </a:lvl1pPr>
          </a:lstStyle>
          <a:p>
            <a:r>
              <a:t>Where are you today?</a:t>
            </a:r>
          </a:p>
        </p:txBody>
      </p:sp>
      <p:grpSp>
        <p:nvGrpSpPr>
          <p:cNvPr id="517" name="Group 6"/>
          <p:cNvGrpSpPr/>
          <p:nvPr/>
        </p:nvGrpSpPr>
        <p:grpSpPr>
          <a:xfrm>
            <a:off x="847224" y="3345040"/>
            <a:ext cx="11059200" cy="3456001"/>
            <a:chOff x="0" y="0"/>
            <a:chExt cx="11059199" cy="3455999"/>
          </a:xfrm>
        </p:grpSpPr>
        <p:pic>
          <p:nvPicPr>
            <p:cNvPr id="515" name="Picture 2" descr="Picture 2"/>
            <p:cNvPicPr>
              <a:picLocks noChangeAspect="1"/>
            </p:cNvPicPr>
            <p:nvPr/>
          </p:nvPicPr>
          <p:blipFill>
            <a:blip r:embed="rId3">
              <a:extLst/>
            </a:blip>
            <a:stretch>
              <a:fillRect/>
            </a:stretch>
          </p:blipFill>
          <p:spPr>
            <a:xfrm>
              <a:off x="0" y="-1"/>
              <a:ext cx="11059200" cy="3456001"/>
            </a:xfrm>
            <a:prstGeom prst="rect">
              <a:avLst/>
            </a:prstGeom>
            <a:ln w="12700" cap="flat">
              <a:noFill/>
              <a:miter lim="400000"/>
            </a:ln>
            <a:effectLst/>
          </p:spPr>
        </p:pic>
        <p:sp>
          <p:nvSpPr>
            <p:cNvPr id="516" name="TextBox 5"/>
            <p:cNvSpPr txBox="1"/>
            <p:nvPr/>
          </p:nvSpPr>
          <p:spPr>
            <a:xfrm>
              <a:off x="500545" y="24993"/>
              <a:ext cx="9984141" cy="7904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ctr">
              <a:spAutoFit/>
            </a:bodyPr>
            <a:lstStyle>
              <a:lvl1pPr marR="32511" indent="25400" defTabSz="617727">
                <a:defRPr sz="4600">
                  <a:uFill>
                    <a:solidFill>
                      <a:srgbClr val="000000"/>
                    </a:solidFill>
                  </a:uFill>
                  <a:latin typeface="Franklin Gothic Medium Cond"/>
                  <a:ea typeface="Franklin Gothic Medium Cond"/>
                  <a:cs typeface="Franklin Gothic Medium Cond"/>
                  <a:sym typeface="Franklin Gothic Medium Cond"/>
                </a:defRPr>
              </a:lvl1pPr>
            </a:lstStyle>
            <a:p>
              <a:r>
                <a:t>Where do you want to be?</a:t>
              </a:r>
            </a:p>
          </p:txBody>
        </p:sp>
      </p:grpSp>
      <p:grpSp>
        <p:nvGrpSpPr>
          <p:cNvPr id="520" name="Group 8"/>
          <p:cNvGrpSpPr/>
          <p:nvPr/>
        </p:nvGrpSpPr>
        <p:grpSpPr>
          <a:xfrm>
            <a:off x="847224" y="6459542"/>
            <a:ext cx="11059200" cy="3456001"/>
            <a:chOff x="0" y="0"/>
            <a:chExt cx="11059199" cy="3455999"/>
          </a:xfrm>
        </p:grpSpPr>
        <p:pic>
          <p:nvPicPr>
            <p:cNvPr id="518" name="Picture 3" descr="Picture 3"/>
            <p:cNvPicPr>
              <a:picLocks noChangeAspect="1"/>
            </p:cNvPicPr>
            <p:nvPr/>
          </p:nvPicPr>
          <p:blipFill>
            <a:blip r:embed="rId4">
              <a:extLst/>
            </a:blip>
            <a:stretch>
              <a:fillRect/>
            </a:stretch>
          </p:blipFill>
          <p:spPr>
            <a:xfrm>
              <a:off x="0" y="-1"/>
              <a:ext cx="11059200" cy="3456001"/>
            </a:xfrm>
            <a:prstGeom prst="rect">
              <a:avLst/>
            </a:prstGeom>
            <a:ln w="12700" cap="flat">
              <a:noFill/>
              <a:miter lim="400000"/>
            </a:ln>
            <a:effectLst/>
          </p:spPr>
        </p:pic>
        <p:sp>
          <p:nvSpPr>
            <p:cNvPr id="519" name="TextBox 7"/>
            <p:cNvSpPr txBox="1"/>
            <p:nvPr/>
          </p:nvSpPr>
          <p:spPr>
            <a:xfrm>
              <a:off x="500545" y="24993"/>
              <a:ext cx="9984141" cy="7904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ctr">
              <a:spAutoFit/>
            </a:bodyPr>
            <a:lstStyle>
              <a:lvl1pPr marR="32511" indent="25400" defTabSz="617727">
                <a:defRPr sz="4600">
                  <a:uFill>
                    <a:solidFill>
                      <a:srgbClr val="000000"/>
                    </a:solidFill>
                  </a:uFill>
                  <a:latin typeface="Franklin Gothic Medium Cond"/>
                  <a:ea typeface="Franklin Gothic Medium Cond"/>
                  <a:cs typeface="Franklin Gothic Medium Cond"/>
                  <a:sym typeface="Franklin Gothic Medium Cond"/>
                </a:defRPr>
              </a:lvl1pPr>
            </a:lstStyle>
            <a:p>
              <a:r>
                <a:t>Where do you expect to be in 2 years?</a:t>
              </a:r>
            </a:p>
          </p:txBody>
        </p:sp>
      </p:grpSp>
    </p:spTree>
    <p:extLst>
      <p:ext uri="{BB962C8B-B14F-4D97-AF65-F5344CB8AC3E}">
        <p14:creationId xmlns:p14="http://schemas.microsoft.com/office/powerpoint/2010/main" val="1682018126"/>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5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5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 grpId="0" animBg="1" advAuto="0"/>
      <p:bldP spid="520"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4" name="The End.jpg" descr="The End.jpg"/>
          <p:cNvPicPr>
            <a:picLocks noChangeAspect="1"/>
          </p:cNvPicPr>
          <p:nvPr/>
        </p:nvPicPr>
        <p:blipFill>
          <a:blip r:embed="rId2">
            <a:extLst/>
          </a:blip>
          <a:stretch>
            <a:fillRect/>
          </a:stretch>
        </p:blipFill>
        <p:spPr>
          <a:xfrm>
            <a:off x="1089152" y="113792"/>
            <a:ext cx="10842753" cy="9559693"/>
          </a:xfrm>
          <a:prstGeom prst="rect">
            <a:avLst/>
          </a:prstGeom>
          <a:ln w="25400"/>
        </p:spPr>
      </p:pic>
      <p:sp>
        <p:nvSpPr>
          <p:cNvPr id="485" name="Slide Number"/>
          <p:cNvSpPr txBox="1">
            <a:spLocks noGrp="1"/>
          </p:cNvSpPr>
          <p:nvPr>
            <p:ph type="sldNum" sz="quarter" idx="2"/>
          </p:nvPr>
        </p:nvSpPr>
        <p:spPr>
          <a:xfrm>
            <a:off x="12519534" y="9301846"/>
            <a:ext cx="402207" cy="409449"/>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18</a:t>
            </a:fld>
            <a:endParaRPr/>
          </a:p>
        </p:txBody>
      </p:sp>
      <p:sp>
        <p:nvSpPr>
          <p:cNvPr id="486" name="Tony Quinlan…"/>
          <p:cNvSpPr/>
          <p:nvPr/>
        </p:nvSpPr>
        <p:spPr>
          <a:xfrm>
            <a:off x="3132507" y="3279214"/>
            <a:ext cx="6756042" cy="3228849"/>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p>
            <a:pPr marL="57799" marR="57799" defTabSz="1300480">
              <a:defRPr sz="5300">
                <a:solidFill>
                  <a:srgbClr val="FFFB00"/>
                </a:solidFill>
                <a:effectLst>
                  <a:outerShdw dist="45457" dir="2700000" rotWithShape="0">
                    <a:srgbClr val="000000">
                      <a:alpha val="75862"/>
                    </a:srgbClr>
                  </a:outerShdw>
                </a:effectLst>
                <a:uFill>
                  <a:solidFill>
                    <a:srgbClr val="FFFB00"/>
                  </a:solidFill>
                </a:uFill>
                <a:latin typeface="Franklin Gothic Demi Cond"/>
                <a:ea typeface="Franklin Gothic Demi Cond"/>
                <a:cs typeface="Franklin Gothic Demi Cond"/>
                <a:sym typeface="Franklin Gothic Demi Cond"/>
              </a:defRPr>
            </a:pPr>
            <a:r>
              <a:t>Tony Quinlan</a:t>
            </a:r>
          </a:p>
          <a:p>
            <a:pPr marL="57799" marR="57799" defTabSz="1300480">
              <a:defRPr sz="5300">
                <a:solidFill>
                  <a:srgbClr val="FFFB00"/>
                </a:solidFill>
                <a:effectLst>
                  <a:outerShdw dist="45457" dir="2700000" rotWithShape="0">
                    <a:srgbClr val="000000">
                      <a:alpha val="75862"/>
                    </a:srgbClr>
                  </a:outerShdw>
                </a:effectLst>
                <a:uFill>
                  <a:solidFill>
                    <a:srgbClr val="FFFB00"/>
                  </a:solidFill>
                </a:uFill>
                <a:latin typeface="Franklin Gothic Demi Cond"/>
                <a:ea typeface="Franklin Gothic Demi Cond"/>
                <a:cs typeface="Franklin Gothic Demi Cond"/>
                <a:sym typeface="Franklin Gothic Demi Cond"/>
              </a:defRPr>
            </a:pPr>
            <a:r>
              <a:t>Chief Storyteller</a:t>
            </a:r>
          </a:p>
          <a:p>
            <a:pPr marL="57799" marR="57799" defTabSz="1300480">
              <a:defRPr sz="5300">
                <a:solidFill>
                  <a:srgbClr val="FFFB00"/>
                </a:solidFill>
                <a:effectLst>
                  <a:outerShdw dist="45457" dir="2700000" rotWithShape="0">
                    <a:srgbClr val="000000">
                      <a:alpha val="75862"/>
                    </a:srgbClr>
                  </a:outerShdw>
                </a:effectLst>
                <a:uFill>
                  <a:solidFill>
                    <a:srgbClr val="FFFB00"/>
                  </a:solidFill>
                </a:uFill>
                <a:latin typeface="Franklin Gothic Demi Cond"/>
                <a:ea typeface="Franklin Gothic Demi Cond"/>
                <a:cs typeface="Franklin Gothic Demi Cond"/>
                <a:sym typeface="Franklin Gothic Demi Cond"/>
              </a:defRPr>
            </a:pPr>
            <a:r>
              <a:t>e: </a:t>
            </a:r>
            <a:r>
              <a:rPr>
                <a:hlinkClick r:id="rId3"/>
              </a:rPr>
              <a:t>tony@narrate.co.uk</a:t>
            </a:r>
          </a:p>
          <a:p>
            <a:pPr marL="57799" marR="57799" defTabSz="1300480">
              <a:defRPr sz="5300">
                <a:solidFill>
                  <a:srgbClr val="FFFB00"/>
                </a:solidFill>
                <a:effectLst>
                  <a:outerShdw dist="45457" dir="2700000" rotWithShape="0">
                    <a:srgbClr val="000000">
                      <a:alpha val="75862"/>
                    </a:srgbClr>
                  </a:outerShdw>
                </a:effectLst>
                <a:uFill>
                  <a:solidFill>
                    <a:srgbClr val="FFFB00"/>
                  </a:solidFill>
                </a:uFill>
                <a:latin typeface="Franklin Gothic Demi Cond"/>
                <a:ea typeface="Franklin Gothic Demi Cond"/>
                <a:cs typeface="Franklin Gothic Demi Cond"/>
                <a:sym typeface="Franklin Gothic Demi Cond"/>
              </a:defRPr>
            </a:pPr>
            <a:r>
              <a:t>m: +44 (0) 7946 094 069</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project</a:t>
            </a:r>
            <a:endParaRPr lang="en-US" dirty="0"/>
          </a:p>
        </p:txBody>
      </p:sp>
      <p:sp>
        <p:nvSpPr>
          <p:cNvPr id="3" name="Text Placeholder 2"/>
          <p:cNvSpPr>
            <a:spLocks noGrp="1"/>
          </p:cNvSpPr>
          <p:nvPr>
            <p:ph type="body" idx="1"/>
          </p:nvPr>
        </p:nvSpPr>
        <p:spPr/>
        <p:txBody>
          <a:bodyPr>
            <a:normAutofit/>
          </a:bodyPr>
          <a:lstStyle/>
          <a:p>
            <a:r>
              <a:rPr lang="en-US" sz="4800" dirty="0" smtClean="0"/>
              <a:t>Create sustainable livelihood skills and opportunities for unskilled workers, refugees and socially vulnerable groups, as part of a larger strategy to improve economic outcomes, increase resilience and prevent violent extremism.</a:t>
            </a:r>
          </a:p>
        </p:txBody>
      </p:sp>
    </p:spTree>
    <p:extLst>
      <p:ext uri="{BB962C8B-B14F-4D97-AF65-F5344CB8AC3E}">
        <p14:creationId xmlns:p14="http://schemas.microsoft.com/office/powerpoint/2010/main" val="1756411729"/>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Three </a:t>
            </a:r>
            <a:r>
              <a:rPr lang="en-US" dirty="0" err="1" smtClean="0"/>
              <a:t>programmes</a:t>
            </a:r>
            <a:r>
              <a:rPr lang="en-US" dirty="0" smtClean="0"/>
              <a:t> were put in place in three chosen governorates: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10646879"/>
              </p:ext>
            </p:extLst>
          </p:nvPr>
        </p:nvGraphicFramePr>
        <p:xfrm>
          <a:off x="517524" y="2266244"/>
          <a:ext cx="12055476" cy="5988755"/>
        </p:xfrm>
        <a:graphic>
          <a:graphicData uri="http://schemas.openxmlformats.org/drawingml/2006/table">
            <a:tbl>
              <a:tblPr firstRow="1" bandRow="1">
                <a:tableStyleId>{5940675A-B579-460E-94D1-54222C63F5DA}</a:tableStyleId>
              </a:tblPr>
              <a:tblGrid>
                <a:gridCol w="1539876"/>
                <a:gridCol w="7747000"/>
                <a:gridCol w="2768600"/>
              </a:tblGrid>
              <a:tr h="1936563">
                <a:tc>
                  <a:txBody>
                    <a:bodyPr/>
                    <a:lstStyle/>
                    <a:p>
                      <a:pPr algn="l"/>
                      <a:r>
                        <a:rPr lang="en-US" sz="3200" dirty="0" err="1" smtClean="0">
                          <a:solidFill>
                            <a:schemeClr val="tx1"/>
                          </a:solidFill>
                          <a:latin typeface="Calibri" charset="0"/>
                          <a:ea typeface="Calibri" charset="0"/>
                          <a:cs typeface="Calibri" charset="0"/>
                        </a:rPr>
                        <a:t>Zarqa</a:t>
                      </a:r>
                      <a:endParaRPr lang="en-US" sz="3200" dirty="0">
                        <a:solidFill>
                          <a:schemeClr val="tx1"/>
                        </a:solidFill>
                        <a:latin typeface="Calibri" charset="0"/>
                        <a:ea typeface="Calibri" charset="0"/>
                        <a:cs typeface="Calibri"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b="0" i="1" u="none" strike="noStrike" cap="none" spc="0" baseline="0" dirty="0" smtClean="0">
                          <a:ln>
                            <a:noFill/>
                          </a:ln>
                          <a:solidFill>
                            <a:schemeClr val="tx1"/>
                          </a:solidFill>
                          <a:effectLst/>
                          <a:uFillTx/>
                          <a:latin typeface="Calibri" charset="0"/>
                          <a:ea typeface="Calibri" charset="0"/>
                          <a:cs typeface="Calibri" charset="0"/>
                          <a:sym typeface="Calibri"/>
                        </a:rPr>
                        <a:t>Emergency Employment Project through the 3X6 approach</a:t>
                      </a:r>
                      <a:endParaRPr lang="en-US" sz="3200" dirty="0">
                        <a:solidFill>
                          <a:schemeClr val="tx1"/>
                        </a:solidFill>
                        <a:latin typeface="Calibri" charset="0"/>
                        <a:ea typeface="Calibri" charset="0"/>
                        <a:cs typeface="Calibri"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3200" dirty="0" smtClean="0">
                          <a:solidFill>
                            <a:schemeClr val="tx1"/>
                          </a:solidFill>
                          <a:latin typeface="Calibri" charset="0"/>
                          <a:ea typeface="Calibri" charset="0"/>
                          <a:cs typeface="Calibri" charset="0"/>
                        </a:rPr>
                        <a:t>Jordanian beneficiaries</a:t>
                      </a:r>
                      <a:r>
                        <a:rPr lang="en-US" sz="3200" baseline="0" dirty="0" smtClean="0">
                          <a:solidFill>
                            <a:schemeClr val="tx1"/>
                          </a:solidFill>
                          <a:latin typeface="Calibri" charset="0"/>
                          <a:ea typeface="Calibri" charset="0"/>
                          <a:cs typeface="Calibri" charset="0"/>
                        </a:rPr>
                        <a:t> </a:t>
                      </a:r>
                      <a:r>
                        <a:rPr lang="en-US" sz="3200" dirty="0" smtClean="0">
                          <a:solidFill>
                            <a:schemeClr val="tx1"/>
                          </a:solidFill>
                          <a:latin typeface="Calibri" charset="0"/>
                          <a:ea typeface="Calibri" charset="0"/>
                          <a:cs typeface="Calibri" charset="0"/>
                        </a:rPr>
                        <a:t>only</a:t>
                      </a:r>
                      <a:endParaRPr lang="en-US" sz="3200" dirty="0">
                        <a:solidFill>
                          <a:schemeClr val="tx1"/>
                        </a:solidFill>
                        <a:latin typeface="Calibri" charset="0"/>
                        <a:ea typeface="Calibri" charset="0"/>
                        <a:cs typeface="Calibri"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026096">
                <a:tc>
                  <a:txBody>
                    <a:bodyPr/>
                    <a:lstStyle/>
                    <a:p>
                      <a:pPr algn="l"/>
                      <a:r>
                        <a:rPr lang="en-US" sz="3200" dirty="0" smtClean="0">
                          <a:solidFill>
                            <a:schemeClr val="tx1"/>
                          </a:solidFill>
                          <a:latin typeface="Calibri" charset="0"/>
                          <a:ea typeface="Calibri" charset="0"/>
                          <a:cs typeface="Calibri" charset="0"/>
                        </a:rPr>
                        <a:t>Irbid</a:t>
                      </a:r>
                      <a:endParaRPr lang="en-US" sz="3200" dirty="0">
                        <a:solidFill>
                          <a:schemeClr val="tx1"/>
                        </a:solidFill>
                        <a:latin typeface="Calibri" charset="0"/>
                        <a:ea typeface="Calibri" charset="0"/>
                        <a:cs typeface="Calibri"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b="0" i="1" u="none" strike="noStrike" cap="none" spc="0" baseline="0" dirty="0" smtClean="0">
                          <a:ln>
                            <a:noFill/>
                          </a:ln>
                          <a:solidFill>
                            <a:schemeClr val="tx1"/>
                          </a:solidFill>
                          <a:effectLst/>
                          <a:uFillTx/>
                          <a:latin typeface="Calibri" charset="0"/>
                          <a:ea typeface="Calibri" charset="0"/>
                          <a:cs typeface="Calibri" charset="0"/>
                          <a:sym typeface="Calibri"/>
                        </a:rPr>
                        <a:t>Skills Exchange of Vulnerable Hosting Communities and Syrian Refugees for Enhancing Livelihoods and Social Cohesion</a:t>
                      </a:r>
                      <a:endParaRPr lang="en-US" sz="3200" dirty="0">
                        <a:solidFill>
                          <a:schemeClr val="tx1"/>
                        </a:solidFill>
                        <a:latin typeface="Calibri" charset="0"/>
                        <a:ea typeface="Calibri" charset="0"/>
                        <a:cs typeface="Calibri"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3200" dirty="0" smtClean="0">
                          <a:solidFill>
                            <a:schemeClr val="tx1"/>
                          </a:solidFill>
                          <a:latin typeface="Calibri" charset="0"/>
                          <a:ea typeface="Calibri" charset="0"/>
                          <a:cs typeface="Calibri" charset="0"/>
                        </a:rPr>
                        <a:t>Jordanian, Syrian</a:t>
                      </a:r>
                      <a:r>
                        <a:rPr lang="en-US" sz="3200" baseline="0" dirty="0" smtClean="0">
                          <a:solidFill>
                            <a:schemeClr val="tx1"/>
                          </a:solidFill>
                          <a:latin typeface="Calibri" charset="0"/>
                          <a:ea typeface="Calibri" charset="0"/>
                          <a:cs typeface="Calibri" charset="0"/>
                        </a:rPr>
                        <a:t> beneficiaries</a:t>
                      </a:r>
                      <a:endParaRPr lang="en-US" sz="3200" dirty="0">
                        <a:solidFill>
                          <a:schemeClr val="tx1"/>
                        </a:solidFill>
                        <a:latin typeface="Calibri" charset="0"/>
                        <a:ea typeface="Calibri" charset="0"/>
                        <a:cs typeface="Calibri"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026096">
                <a:tc>
                  <a:txBody>
                    <a:bodyPr/>
                    <a:lstStyle/>
                    <a:p>
                      <a:pPr algn="l"/>
                      <a:r>
                        <a:rPr lang="en-US" sz="3200" dirty="0" err="1" smtClean="0">
                          <a:solidFill>
                            <a:schemeClr val="tx1"/>
                          </a:solidFill>
                          <a:latin typeface="Calibri" charset="0"/>
                          <a:ea typeface="Calibri" charset="0"/>
                          <a:cs typeface="Calibri" charset="0"/>
                        </a:rPr>
                        <a:t>Mafraq</a:t>
                      </a:r>
                      <a:endParaRPr lang="en-US" sz="3200" dirty="0">
                        <a:solidFill>
                          <a:schemeClr val="tx1"/>
                        </a:solidFill>
                        <a:latin typeface="Calibri" charset="0"/>
                        <a:ea typeface="Calibri" charset="0"/>
                        <a:cs typeface="Calibri"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b="0" i="1" u="none" strike="noStrike" cap="none" spc="0" baseline="0" dirty="0" smtClean="0">
                          <a:ln>
                            <a:noFill/>
                          </a:ln>
                          <a:solidFill>
                            <a:schemeClr val="tx1"/>
                          </a:solidFill>
                          <a:effectLst/>
                          <a:uFillTx/>
                          <a:latin typeface="Calibri" charset="0"/>
                          <a:ea typeface="Calibri" charset="0"/>
                          <a:cs typeface="Calibri" charset="0"/>
                          <a:sym typeface="Calibri"/>
                        </a:rPr>
                        <a:t>Skills Exchange of Vulnerable Hosting Communities and Syrian Refugees for Enhancing Livelihoods and Social Cohesion</a:t>
                      </a:r>
                      <a:endParaRPr lang="en-US" sz="3200" dirty="0">
                        <a:solidFill>
                          <a:schemeClr val="tx1"/>
                        </a:solidFill>
                        <a:latin typeface="Calibri" charset="0"/>
                        <a:ea typeface="Calibri" charset="0"/>
                        <a:cs typeface="Calibri"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3200" dirty="0" smtClean="0">
                          <a:solidFill>
                            <a:schemeClr val="tx1"/>
                          </a:solidFill>
                          <a:latin typeface="Calibri" charset="0"/>
                          <a:ea typeface="Calibri" charset="0"/>
                          <a:cs typeface="Calibri" charset="0"/>
                        </a:rPr>
                        <a:t>Jordanian, Syrian</a:t>
                      </a:r>
                      <a:r>
                        <a:rPr lang="en-US" sz="3200" baseline="0" dirty="0" smtClean="0">
                          <a:solidFill>
                            <a:schemeClr val="tx1"/>
                          </a:solidFill>
                          <a:latin typeface="Calibri" charset="0"/>
                          <a:ea typeface="Calibri" charset="0"/>
                          <a:cs typeface="Calibri" charset="0"/>
                        </a:rPr>
                        <a:t> beneficiaries</a:t>
                      </a:r>
                      <a:endParaRPr lang="en-US" sz="3200" dirty="0">
                        <a:solidFill>
                          <a:schemeClr val="tx1"/>
                        </a:solidFill>
                        <a:latin typeface="Calibri" charset="0"/>
                        <a:ea typeface="Calibri" charset="0"/>
                        <a:cs typeface="Calibri"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39698452"/>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itle"/>
          <p:cNvSpPr txBox="1">
            <a:spLocks noGrp="1"/>
          </p:cNvSpPr>
          <p:nvPr>
            <p:ph type="title"/>
          </p:nvPr>
        </p:nvSpPr>
        <p:spPr>
          <a:prstGeom prst="rect">
            <a:avLst/>
          </a:prstGeom>
        </p:spPr>
        <p:txBody>
          <a:bodyPr/>
          <a:lstStyle/>
          <a:p>
            <a:endParaRPr/>
          </a:p>
        </p:txBody>
      </p:sp>
      <p:sp>
        <p:nvSpPr>
          <p:cNvPr id="208" name="Body"/>
          <p:cNvSpPr txBox="1">
            <a:spLocks noGrp="1"/>
          </p:cNvSpPr>
          <p:nvPr>
            <p:ph type="body" idx="1"/>
          </p:nvPr>
        </p:nvSpPr>
        <p:spPr>
          <a:prstGeom prst="rect">
            <a:avLst/>
          </a:prstGeom>
        </p:spPr>
        <p:txBody>
          <a:bodyPr/>
          <a:lstStyle/>
          <a:p>
            <a:endParaRPr/>
          </a:p>
        </p:txBody>
      </p:sp>
      <p:pic>
        <p:nvPicPr>
          <p:cNvPr id="209" name="Image" descr="Image"/>
          <p:cNvPicPr>
            <a:picLocks noChangeAspect="1"/>
          </p:cNvPicPr>
          <p:nvPr/>
        </p:nvPicPr>
        <p:blipFill>
          <a:blip r:embed="rId2">
            <a:extLst/>
          </a:blip>
          <a:stretch>
            <a:fillRect/>
          </a:stretch>
        </p:blipFill>
        <p:spPr>
          <a:xfrm>
            <a:off x="-105842" y="-48674"/>
            <a:ext cx="13216484" cy="13585890"/>
          </a:xfrm>
          <a:prstGeom prst="rect">
            <a:avLst/>
          </a:prstGeom>
          <a:ln w="12700">
            <a:miter lim="400000"/>
          </a:ln>
        </p:spPr>
      </p:pic>
      <p:sp>
        <p:nvSpPr>
          <p:cNvPr id="210" name="MAFRAQ:…"/>
          <p:cNvSpPr txBox="1"/>
          <p:nvPr/>
        </p:nvSpPr>
        <p:spPr>
          <a:xfrm>
            <a:off x="7315058" y="2142533"/>
            <a:ext cx="4584588" cy="231858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latin typeface="Franklin Gothic Medium Cond"/>
                <a:ea typeface="Franklin Gothic Medium Cond"/>
                <a:cs typeface="Franklin Gothic Medium Cond"/>
                <a:sym typeface="Franklin Gothic Medium Cond"/>
              </a:defRPr>
            </a:pPr>
            <a:r>
              <a:rPr>
                <a:solidFill>
                  <a:schemeClr val="bg1"/>
                </a:solidFill>
              </a:rPr>
              <a:t>MAFRAQ:</a:t>
            </a:r>
          </a:p>
          <a:p>
            <a:pPr>
              <a:defRPr>
                <a:latin typeface="Franklin Gothic Medium Cond"/>
                <a:ea typeface="Franklin Gothic Medium Cond"/>
                <a:cs typeface="Franklin Gothic Medium Cond"/>
                <a:sym typeface="Franklin Gothic Medium Cond"/>
              </a:defRPr>
            </a:pPr>
            <a:r>
              <a:rPr>
                <a:solidFill>
                  <a:schemeClr val="bg1"/>
                </a:solidFill>
              </a:rPr>
              <a:t>338 Women:219 Men</a:t>
            </a:r>
          </a:p>
          <a:p>
            <a:pPr>
              <a:defRPr>
                <a:latin typeface="Franklin Gothic Medium Cond"/>
                <a:ea typeface="Franklin Gothic Medium Cond"/>
                <a:cs typeface="Franklin Gothic Medium Cond"/>
                <a:sym typeface="Franklin Gothic Medium Cond"/>
              </a:defRPr>
            </a:pPr>
            <a:r>
              <a:rPr>
                <a:solidFill>
                  <a:schemeClr val="bg1"/>
                </a:solidFill>
              </a:rPr>
              <a:t>396 Jordanian: 181 Syrian</a:t>
            </a:r>
          </a:p>
          <a:p>
            <a:pPr>
              <a:defRPr>
                <a:latin typeface="Franklin Gothic Medium Cond"/>
                <a:ea typeface="Franklin Gothic Medium Cond"/>
                <a:cs typeface="Franklin Gothic Medium Cond"/>
                <a:sym typeface="Franklin Gothic Medium Cond"/>
              </a:defRPr>
            </a:pPr>
            <a:r>
              <a:rPr>
                <a:solidFill>
                  <a:schemeClr val="bg1"/>
                </a:solidFill>
              </a:rPr>
              <a:t>553 direct beneficiaries</a:t>
            </a:r>
          </a:p>
        </p:txBody>
      </p:sp>
      <p:sp>
        <p:nvSpPr>
          <p:cNvPr id="211" name="ZARQA:…"/>
          <p:cNvSpPr txBox="1"/>
          <p:nvPr/>
        </p:nvSpPr>
        <p:spPr>
          <a:xfrm>
            <a:off x="2168682" y="4359205"/>
            <a:ext cx="8667437" cy="231858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effectLst>
                  <a:outerShdw blurRad="50800" dist="63500" dir="18900000" rotWithShape="0">
                    <a:srgbClr val="FFFFFF"/>
                  </a:outerShdw>
                </a:effectLst>
                <a:latin typeface="Franklin Gothic Medium Cond"/>
                <a:ea typeface="Franklin Gothic Medium Cond"/>
                <a:cs typeface="Franklin Gothic Medium Cond"/>
                <a:sym typeface="Franklin Gothic Medium Cond"/>
              </a:defRPr>
            </a:pPr>
            <a:r>
              <a:rPr>
                <a:solidFill>
                  <a:schemeClr val="bg1"/>
                </a:solidFill>
              </a:rPr>
              <a:t>ZARQA:</a:t>
            </a:r>
          </a:p>
          <a:p>
            <a:pPr>
              <a:defRPr>
                <a:effectLst>
                  <a:outerShdw blurRad="50800" dist="63500" dir="18900000" rotWithShape="0">
                    <a:srgbClr val="FFFFFF"/>
                  </a:outerShdw>
                </a:effectLst>
                <a:latin typeface="Franklin Gothic Medium Cond"/>
                <a:ea typeface="Franklin Gothic Medium Cond"/>
                <a:cs typeface="Franklin Gothic Medium Cond"/>
                <a:sym typeface="Franklin Gothic Medium Cond"/>
              </a:defRPr>
            </a:pPr>
            <a:r>
              <a:rPr>
                <a:solidFill>
                  <a:schemeClr val="bg1"/>
                </a:solidFill>
              </a:rPr>
              <a:t>901 Women:653 Men</a:t>
            </a:r>
          </a:p>
          <a:p>
            <a:pPr>
              <a:defRPr>
                <a:effectLst>
                  <a:outerShdw blurRad="50800" dist="63500" dir="18900000" rotWithShape="0">
                    <a:srgbClr val="FFFFFF"/>
                  </a:outerShdw>
                </a:effectLst>
                <a:latin typeface="Franklin Gothic Medium Cond"/>
                <a:ea typeface="Franklin Gothic Medium Cond"/>
                <a:cs typeface="Franklin Gothic Medium Cond"/>
                <a:sym typeface="Franklin Gothic Medium Cond"/>
              </a:defRPr>
            </a:pPr>
            <a:r>
              <a:rPr>
                <a:solidFill>
                  <a:schemeClr val="bg1"/>
                </a:solidFill>
              </a:rPr>
              <a:t>1554 Jordanian: 0 Syrian</a:t>
            </a:r>
          </a:p>
          <a:p>
            <a:pPr>
              <a:defRPr>
                <a:effectLst>
                  <a:outerShdw blurRad="50800" dist="63500" dir="18900000" rotWithShape="0">
                    <a:srgbClr val="FFFFFF"/>
                  </a:outerShdw>
                </a:effectLst>
                <a:latin typeface="Franklin Gothic Medium Cond"/>
                <a:ea typeface="Franklin Gothic Medium Cond"/>
                <a:cs typeface="Franklin Gothic Medium Cond"/>
                <a:sym typeface="Franklin Gothic Medium Cond"/>
              </a:defRPr>
            </a:pPr>
            <a:r>
              <a:rPr>
                <a:solidFill>
                  <a:schemeClr val="bg1"/>
                </a:solidFill>
              </a:rPr>
              <a:t>728 direct beneficiaries: 820 indirect beneficiaries</a:t>
            </a:r>
          </a:p>
        </p:txBody>
      </p:sp>
      <p:sp>
        <p:nvSpPr>
          <p:cNvPr id="212" name="IRBID:…"/>
          <p:cNvSpPr txBox="1"/>
          <p:nvPr/>
        </p:nvSpPr>
        <p:spPr>
          <a:xfrm>
            <a:off x="1525606" y="1403758"/>
            <a:ext cx="4733668" cy="28725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effectLst>
                  <a:outerShdw blurRad="50800" dist="63500" dir="18900000" rotWithShape="0">
                    <a:srgbClr val="FFFFFF"/>
                  </a:outerShdw>
                </a:effectLst>
                <a:latin typeface="Franklin Gothic Medium Cond"/>
                <a:ea typeface="Franklin Gothic Medium Cond"/>
                <a:cs typeface="Franklin Gothic Medium Cond"/>
                <a:sym typeface="Franklin Gothic Medium Cond"/>
              </a:defRPr>
            </a:pPr>
            <a:r>
              <a:rPr dirty="0">
                <a:solidFill>
                  <a:schemeClr val="bg1"/>
                </a:solidFill>
              </a:rPr>
              <a:t>IRBID:</a:t>
            </a:r>
          </a:p>
          <a:p>
            <a:pPr>
              <a:defRPr>
                <a:effectLst>
                  <a:outerShdw blurRad="50800" dist="63500" dir="18900000" rotWithShape="0">
                    <a:srgbClr val="FFFFFF"/>
                  </a:outerShdw>
                </a:effectLst>
                <a:latin typeface="Franklin Gothic Medium Cond"/>
                <a:ea typeface="Franklin Gothic Medium Cond"/>
                <a:cs typeface="Franklin Gothic Medium Cond"/>
                <a:sym typeface="Franklin Gothic Medium Cond"/>
              </a:defRPr>
            </a:pPr>
            <a:r>
              <a:rPr dirty="0">
                <a:solidFill>
                  <a:schemeClr val="bg1"/>
                </a:solidFill>
              </a:rPr>
              <a:t>904 Women:871 Men</a:t>
            </a:r>
          </a:p>
          <a:p>
            <a:pPr>
              <a:defRPr>
                <a:effectLst>
                  <a:outerShdw blurRad="50800" dist="63500" dir="18900000" rotWithShape="0">
                    <a:srgbClr val="FFFFFF"/>
                  </a:outerShdw>
                </a:effectLst>
                <a:latin typeface="Franklin Gothic Medium Cond"/>
                <a:ea typeface="Franklin Gothic Medium Cond"/>
                <a:cs typeface="Franklin Gothic Medium Cond"/>
                <a:sym typeface="Franklin Gothic Medium Cond"/>
              </a:defRPr>
            </a:pPr>
            <a:r>
              <a:rPr dirty="0">
                <a:solidFill>
                  <a:schemeClr val="bg1"/>
                </a:solidFill>
              </a:rPr>
              <a:t>1170 Jordanian:605 Syrian</a:t>
            </a:r>
          </a:p>
          <a:p>
            <a:pPr>
              <a:defRPr>
                <a:effectLst>
                  <a:outerShdw blurRad="50800" dist="63500" dir="18900000" rotWithShape="0">
                    <a:srgbClr val="FFFFFF"/>
                  </a:outerShdw>
                </a:effectLst>
                <a:latin typeface="Franklin Gothic Medium Cond"/>
                <a:ea typeface="Franklin Gothic Medium Cond"/>
                <a:cs typeface="Franklin Gothic Medium Cond"/>
                <a:sym typeface="Franklin Gothic Medium Cond"/>
              </a:defRPr>
            </a:pPr>
            <a:r>
              <a:rPr dirty="0">
                <a:solidFill>
                  <a:schemeClr val="bg1"/>
                </a:solidFill>
              </a:rPr>
              <a:t>860 direct beneficiaries: </a:t>
            </a:r>
            <a:br>
              <a:rPr dirty="0">
                <a:solidFill>
                  <a:schemeClr val="bg1"/>
                </a:solidFill>
              </a:rPr>
            </a:br>
            <a:r>
              <a:rPr dirty="0">
                <a:solidFill>
                  <a:schemeClr val="bg1"/>
                </a:solidFill>
              </a:rPr>
              <a:t>915 indirect beneficiaries</a:t>
            </a:r>
          </a:p>
        </p:txBody>
      </p:sp>
      <p:sp>
        <p:nvSpPr>
          <p:cNvPr id="213" name="Total data collection"/>
          <p:cNvSpPr txBox="1"/>
          <p:nvPr/>
        </p:nvSpPr>
        <p:spPr>
          <a:xfrm>
            <a:off x="3404597" y="103127"/>
            <a:ext cx="6195607" cy="108747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400">
                <a:latin typeface="Franklin Gothic Medium Cond"/>
                <a:ea typeface="Franklin Gothic Medium Cond"/>
                <a:cs typeface="Franklin Gothic Medium Cond"/>
                <a:sym typeface="Franklin Gothic Medium Cond"/>
              </a:defRPr>
            </a:lvl1pPr>
          </a:lstStyle>
          <a:p>
            <a:r>
              <a:rPr>
                <a:solidFill>
                  <a:schemeClr val="bg1"/>
                </a:solidFill>
              </a:rPr>
              <a:t>Total data collection</a:t>
            </a:r>
          </a:p>
        </p:txBody>
      </p:sp>
    </p:spTree>
    <p:extLst>
      <p:ext uri="{BB962C8B-B14F-4D97-AF65-F5344CB8AC3E}">
        <p14:creationId xmlns:p14="http://schemas.microsoft.com/office/powerpoint/2010/main" val="149376779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a:t>
            </a:r>
            <a:r>
              <a:rPr lang="en-US" baseline="0" dirty="0" smtClean="0"/>
              <a:t> role</a:t>
            </a:r>
            <a:endParaRPr lang="en-US" dirty="0"/>
          </a:p>
        </p:txBody>
      </p:sp>
      <p:sp>
        <p:nvSpPr>
          <p:cNvPr id="3" name="Content Placeholder 2"/>
          <p:cNvSpPr>
            <a:spLocks noGrp="1"/>
          </p:cNvSpPr>
          <p:nvPr>
            <p:ph type="body" idx="1"/>
          </p:nvPr>
        </p:nvSpPr>
        <p:spPr/>
        <p:txBody>
          <a:bodyPr>
            <a:normAutofit/>
          </a:bodyPr>
          <a:lstStyle/>
          <a:p>
            <a:r>
              <a:rPr lang="en-US" dirty="0" smtClean="0"/>
              <a:t>Use non-direct micro-narrative evaluation methods:</a:t>
            </a:r>
          </a:p>
          <a:p>
            <a:pPr marL="571500" lvl="0" indent="-571500">
              <a:buFont typeface="Arial" charset="0"/>
              <a:buChar char="•"/>
            </a:pPr>
            <a:r>
              <a:rPr lang="en-US" dirty="0"/>
              <a:t>To conduct diagnostic research to understand needs of host community members that will inform the design of </a:t>
            </a:r>
            <a:r>
              <a:rPr lang="en-US" dirty="0" smtClean="0"/>
              <a:t>ongoing UNDP </a:t>
            </a:r>
            <a:r>
              <a:rPr lang="en-US" dirty="0"/>
              <a:t>projects;</a:t>
            </a:r>
            <a:endParaRPr lang="en-GB" dirty="0"/>
          </a:p>
          <a:p>
            <a:pPr marL="571500" lvl="0" indent="-571500">
              <a:buFont typeface="Arial" charset="0"/>
              <a:buChar char="•"/>
            </a:pPr>
            <a:r>
              <a:rPr lang="en-US" dirty="0"/>
              <a:t>To produce comparative analysis of data to assess the effects of the </a:t>
            </a:r>
            <a:r>
              <a:rPr lang="en-US" dirty="0" err="1"/>
              <a:t>programme</a:t>
            </a:r>
            <a:r>
              <a:rPr lang="en-US" dirty="0"/>
              <a:t> on direct beneficiaries, indirect beneficiaries and other community </a:t>
            </a:r>
            <a:r>
              <a:rPr lang="en-US" dirty="0" smtClean="0"/>
              <a:t>members</a:t>
            </a:r>
            <a:r>
              <a:rPr lang="en-US" dirty="0"/>
              <a:t>.</a:t>
            </a:r>
            <a:endParaRPr lang="en-GB" dirty="0"/>
          </a:p>
        </p:txBody>
      </p:sp>
    </p:spTree>
    <p:extLst>
      <p:ext uri="{BB962C8B-B14F-4D97-AF65-F5344CB8AC3E}">
        <p14:creationId xmlns:p14="http://schemas.microsoft.com/office/powerpoint/2010/main" val="679090712"/>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the study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30326747"/>
              </p:ext>
            </p:extLst>
          </p:nvPr>
        </p:nvGraphicFramePr>
        <p:xfrm>
          <a:off x="480218" y="1565788"/>
          <a:ext cx="12044363" cy="7530260"/>
        </p:xfrm>
        <a:graphic>
          <a:graphicData uri="http://schemas.openxmlformats.org/drawingml/2006/table">
            <a:tbl>
              <a:tblPr firstRow="1" bandRow="1">
                <a:tableStyleId>{5940675A-B579-460E-94D1-54222C63F5DA}</a:tableStyleId>
              </a:tblPr>
              <a:tblGrid>
                <a:gridCol w="2811214"/>
                <a:gridCol w="9233149"/>
              </a:tblGrid>
              <a:tr h="370840">
                <a:tc>
                  <a:txBody>
                    <a:bodyPr/>
                    <a:lstStyle/>
                    <a:p>
                      <a:pPr algn="l">
                        <a:spcBef>
                          <a:spcPts val="600"/>
                        </a:spcBef>
                        <a:spcAft>
                          <a:spcPts val="0"/>
                        </a:spcAft>
                      </a:pPr>
                      <a:r>
                        <a:rPr lang="en-GB" sz="2200" b="1" i="0" dirty="0">
                          <a:solidFill>
                            <a:schemeClr val="bg1"/>
                          </a:solidFill>
                          <a:effectLst/>
                          <a:latin typeface="Calibri" charset="0"/>
                          <a:ea typeface="Calibri" charset="0"/>
                          <a:cs typeface="Calibri" charset="0"/>
                        </a:rPr>
                        <a:t>Format of the study:</a:t>
                      </a:r>
                    </a:p>
                  </a:txBody>
                  <a:tcPr marL="54187" marR="54187" marT="54187" marB="5418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a:spcBef>
                          <a:spcPts val="600"/>
                        </a:spcBef>
                        <a:spcAft>
                          <a:spcPts val="0"/>
                        </a:spcAft>
                      </a:pPr>
                      <a:r>
                        <a:rPr lang="en-GB" sz="2200" b="0" i="0" dirty="0">
                          <a:solidFill>
                            <a:schemeClr val="bg1"/>
                          </a:solidFill>
                          <a:effectLst/>
                          <a:latin typeface="Calibri" charset="0"/>
                          <a:ea typeface="Calibri" charset="0"/>
                          <a:cs typeface="Calibri" charset="0"/>
                        </a:rPr>
                        <a:t>Evaluation: baseline, </a:t>
                      </a:r>
                      <a:r>
                        <a:rPr lang="en-GB" sz="2200" b="0" i="0" dirty="0" err="1">
                          <a:solidFill>
                            <a:schemeClr val="bg1"/>
                          </a:solidFill>
                          <a:effectLst/>
                          <a:latin typeface="Calibri" charset="0"/>
                          <a:ea typeface="Calibri" charset="0"/>
                          <a:cs typeface="Calibri" charset="0"/>
                        </a:rPr>
                        <a:t>endline</a:t>
                      </a:r>
                      <a:endParaRPr lang="en-GB" sz="2200" b="0" i="0" dirty="0">
                        <a:solidFill>
                          <a:schemeClr val="bg1"/>
                        </a:solidFill>
                        <a:effectLst/>
                        <a:latin typeface="Calibri" charset="0"/>
                        <a:ea typeface="Calibri" charset="0"/>
                        <a:cs typeface="Calibri" charset="0"/>
                      </a:endParaRPr>
                    </a:p>
                  </a:txBody>
                  <a:tcPr marL="54187" marR="54187" marT="54187" marB="5418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70840">
                <a:tc>
                  <a:txBody>
                    <a:bodyPr/>
                    <a:lstStyle/>
                    <a:p>
                      <a:pPr algn="l">
                        <a:spcBef>
                          <a:spcPts val="600"/>
                        </a:spcBef>
                        <a:spcAft>
                          <a:spcPts val="0"/>
                        </a:spcAft>
                      </a:pPr>
                      <a:r>
                        <a:rPr lang="en-GB" sz="2200" b="1" i="0" dirty="0">
                          <a:solidFill>
                            <a:schemeClr val="bg1"/>
                          </a:solidFill>
                          <a:effectLst/>
                          <a:latin typeface="Calibri" charset="0"/>
                          <a:ea typeface="Calibri" charset="0"/>
                          <a:cs typeface="Calibri" charset="0"/>
                        </a:rPr>
                        <a:t>Respondents:</a:t>
                      </a:r>
                    </a:p>
                  </a:txBody>
                  <a:tcPr marL="54187" marR="54187" marT="54187" marB="5418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a:spcBef>
                          <a:spcPts val="600"/>
                        </a:spcBef>
                        <a:spcAft>
                          <a:spcPts val="0"/>
                        </a:spcAft>
                      </a:pPr>
                      <a:r>
                        <a:rPr lang="en-GB" sz="2200" b="0" i="0" dirty="0">
                          <a:solidFill>
                            <a:schemeClr val="bg1"/>
                          </a:solidFill>
                          <a:effectLst/>
                          <a:latin typeface="Calibri" charset="0"/>
                          <a:ea typeface="Calibri" charset="0"/>
                          <a:cs typeface="Calibri" charset="0"/>
                        </a:rPr>
                        <a:t>Jordanian community members, Syrian refugees living in Jordanian communities.</a:t>
                      </a:r>
                    </a:p>
                  </a:txBody>
                  <a:tcPr marL="54187" marR="54187" marT="54187" marB="5418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70840">
                <a:tc>
                  <a:txBody>
                    <a:bodyPr/>
                    <a:lstStyle/>
                    <a:p>
                      <a:pPr algn="l">
                        <a:spcBef>
                          <a:spcPts val="600"/>
                        </a:spcBef>
                        <a:spcAft>
                          <a:spcPts val="0"/>
                        </a:spcAft>
                      </a:pPr>
                      <a:r>
                        <a:rPr lang="en-GB" sz="2200" b="1" i="0" dirty="0">
                          <a:solidFill>
                            <a:schemeClr val="bg1"/>
                          </a:solidFill>
                          <a:effectLst/>
                          <a:latin typeface="Calibri" charset="0"/>
                          <a:ea typeface="Calibri" charset="0"/>
                          <a:cs typeface="Calibri" charset="0"/>
                        </a:rPr>
                        <a:t>Respondent groups:</a:t>
                      </a:r>
                    </a:p>
                  </a:txBody>
                  <a:tcPr marL="54187" marR="54187" marT="54187" marB="5418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a:spcBef>
                          <a:spcPts val="600"/>
                        </a:spcBef>
                        <a:spcAft>
                          <a:spcPts val="0"/>
                        </a:spcAft>
                      </a:pPr>
                      <a:r>
                        <a:rPr lang="en-GB" sz="2200" b="0" i="0" dirty="0">
                          <a:solidFill>
                            <a:schemeClr val="bg1"/>
                          </a:solidFill>
                          <a:effectLst/>
                          <a:latin typeface="Calibri" charset="0"/>
                          <a:ea typeface="Calibri" charset="0"/>
                          <a:cs typeface="Calibri" charset="0"/>
                        </a:rPr>
                        <a:t>Direct beneficiaries (registered training recipients), Indirect beneficiaries (family members of direct beneficiaries, community members).</a:t>
                      </a:r>
                    </a:p>
                  </a:txBody>
                  <a:tcPr marL="54187" marR="54187" marT="54187" marB="5418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70840">
                <a:tc>
                  <a:txBody>
                    <a:bodyPr/>
                    <a:lstStyle/>
                    <a:p>
                      <a:pPr algn="l">
                        <a:spcBef>
                          <a:spcPts val="600"/>
                        </a:spcBef>
                        <a:spcAft>
                          <a:spcPts val="0"/>
                        </a:spcAft>
                      </a:pPr>
                      <a:r>
                        <a:rPr lang="en-GB" sz="2200" b="1" i="0">
                          <a:solidFill>
                            <a:schemeClr val="bg1"/>
                          </a:solidFill>
                          <a:effectLst/>
                          <a:latin typeface="Calibri" charset="0"/>
                          <a:ea typeface="Calibri" charset="0"/>
                          <a:cs typeface="Calibri" charset="0"/>
                        </a:rPr>
                        <a:t>Geography:</a:t>
                      </a:r>
                    </a:p>
                  </a:txBody>
                  <a:tcPr marL="54187" marR="54187" marT="54187" marB="5418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a:spcBef>
                          <a:spcPts val="600"/>
                        </a:spcBef>
                        <a:spcAft>
                          <a:spcPts val="0"/>
                        </a:spcAft>
                      </a:pPr>
                      <a:r>
                        <a:rPr lang="en-GB" sz="2200" b="0" i="0" dirty="0">
                          <a:solidFill>
                            <a:schemeClr val="bg1"/>
                          </a:solidFill>
                          <a:effectLst/>
                          <a:latin typeface="Calibri" charset="0"/>
                          <a:ea typeface="Calibri" charset="0"/>
                          <a:cs typeface="Calibri" charset="0"/>
                        </a:rPr>
                        <a:t>Governorates: </a:t>
                      </a:r>
                      <a:r>
                        <a:rPr lang="en-GB" sz="2200" b="0" i="0" dirty="0" err="1">
                          <a:solidFill>
                            <a:schemeClr val="bg1"/>
                          </a:solidFill>
                          <a:effectLst/>
                          <a:latin typeface="Calibri" charset="0"/>
                          <a:ea typeface="Calibri" charset="0"/>
                          <a:cs typeface="Calibri" charset="0"/>
                        </a:rPr>
                        <a:t>Mafraq</a:t>
                      </a:r>
                      <a:r>
                        <a:rPr lang="en-GB" sz="2200" b="0" i="0" dirty="0">
                          <a:solidFill>
                            <a:schemeClr val="bg1"/>
                          </a:solidFill>
                          <a:effectLst/>
                          <a:latin typeface="Calibri" charset="0"/>
                          <a:ea typeface="Calibri" charset="0"/>
                          <a:cs typeface="Calibri" charset="0"/>
                        </a:rPr>
                        <a:t>, Irbid, </a:t>
                      </a:r>
                      <a:r>
                        <a:rPr lang="en-GB" sz="2200" b="0" i="0" dirty="0" err="1">
                          <a:solidFill>
                            <a:schemeClr val="bg1"/>
                          </a:solidFill>
                          <a:effectLst/>
                          <a:latin typeface="Calibri" charset="0"/>
                          <a:ea typeface="Calibri" charset="0"/>
                          <a:cs typeface="Calibri" charset="0"/>
                        </a:rPr>
                        <a:t>Zarqa</a:t>
                      </a:r>
                      <a:r>
                        <a:rPr lang="en-GB" sz="2200" b="0" i="0" dirty="0">
                          <a:solidFill>
                            <a:schemeClr val="bg1"/>
                          </a:solidFill>
                          <a:effectLst/>
                          <a:latin typeface="Calibri" charset="0"/>
                          <a:ea typeface="Calibri" charset="0"/>
                          <a:cs typeface="Calibri" charset="0"/>
                        </a:rPr>
                        <a:t>.</a:t>
                      </a:r>
                    </a:p>
                  </a:txBody>
                  <a:tcPr marL="54187" marR="54187" marT="54187" marB="5418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70840">
                <a:tc>
                  <a:txBody>
                    <a:bodyPr/>
                    <a:lstStyle/>
                    <a:p>
                      <a:pPr algn="l">
                        <a:spcBef>
                          <a:spcPts val="600"/>
                        </a:spcBef>
                        <a:spcAft>
                          <a:spcPts val="0"/>
                        </a:spcAft>
                      </a:pPr>
                      <a:r>
                        <a:rPr lang="en-GB" sz="2200" b="1" i="0">
                          <a:solidFill>
                            <a:schemeClr val="bg1"/>
                          </a:solidFill>
                          <a:effectLst/>
                          <a:latin typeface="Calibri" charset="0"/>
                          <a:ea typeface="Calibri" charset="0"/>
                          <a:cs typeface="Calibri" charset="0"/>
                        </a:rPr>
                        <a:t>Timeframe:</a:t>
                      </a:r>
                    </a:p>
                  </a:txBody>
                  <a:tcPr marL="54187" marR="54187" marT="54187" marB="5418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a:spcBef>
                          <a:spcPts val="600"/>
                        </a:spcBef>
                        <a:spcAft>
                          <a:spcPts val="0"/>
                        </a:spcAft>
                      </a:pPr>
                      <a:r>
                        <a:rPr lang="en-GB" sz="2200" b="0" i="0" dirty="0">
                          <a:solidFill>
                            <a:schemeClr val="bg1"/>
                          </a:solidFill>
                          <a:effectLst/>
                          <a:latin typeface="Calibri" charset="0"/>
                          <a:ea typeface="Calibri" charset="0"/>
                          <a:cs typeface="Calibri" charset="0"/>
                        </a:rPr>
                        <a:t>Baseline collection aligned with direct beneficiary selection; </a:t>
                      </a:r>
                      <a:r>
                        <a:rPr lang="en-GB" sz="2200" b="0" i="0" dirty="0" err="1">
                          <a:solidFill>
                            <a:schemeClr val="bg1"/>
                          </a:solidFill>
                          <a:effectLst/>
                          <a:latin typeface="Calibri" charset="0"/>
                          <a:ea typeface="Calibri" charset="0"/>
                          <a:cs typeface="Calibri" charset="0"/>
                        </a:rPr>
                        <a:t>endline</a:t>
                      </a:r>
                      <a:r>
                        <a:rPr lang="en-GB" sz="2200" b="0" i="0" dirty="0">
                          <a:solidFill>
                            <a:schemeClr val="bg1"/>
                          </a:solidFill>
                          <a:effectLst/>
                          <a:latin typeface="Calibri" charset="0"/>
                          <a:ea typeface="Calibri" charset="0"/>
                          <a:cs typeface="Calibri" charset="0"/>
                        </a:rPr>
                        <a:t> </a:t>
                      </a:r>
                      <a:r>
                        <a:rPr lang="en-GB" sz="2200" b="0" i="0" dirty="0" smtClean="0">
                          <a:solidFill>
                            <a:schemeClr val="bg1"/>
                          </a:solidFill>
                          <a:effectLst/>
                          <a:latin typeface="Calibri" charset="0"/>
                          <a:ea typeface="Calibri" charset="0"/>
                          <a:cs typeface="Calibri" charset="0"/>
                        </a:rPr>
                        <a:t>collection took place within a specified time after </a:t>
                      </a:r>
                      <a:r>
                        <a:rPr lang="en-GB" sz="2200" b="0" i="0" dirty="0">
                          <a:solidFill>
                            <a:schemeClr val="bg1"/>
                          </a:solidFill>
                          <a:effectLst/>
                          <a:latin typeface="Calibri" charset="0"/>
                          <a:ea typeface="Calibri" charset="0"/>
                          <a:cs typeface="Calibri" charset="0"/>
                        </a:rPr>
                        <a:t>graduation. </a:t>
                      </a:r>
                    </a:p>
                  </a:txBody>
                  <a:tcPr marL="54187" marR="54187" marT="54187" marB="5418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70840">
                <a:tc>
                  <a:txBody>
                    <a:bodyPr/>
                    <a:lstStyle/>
                    <a:p>
                      <a:pPr algn="l">
                        <a:spcBef>
                          <a:spcPts val="600"/>
                        </a:spcBef>
                        <a:spcAft>
                          <a:spcPts val="0"/>
                        </a:spcAft>
                      </a:pPr>
                      <a:r>
                        <a:rPr lang="en-GB" sz="2200" b="1" i="0" dirty="0">
                          <a:solidFill>
                            <a:schemeClr val="bg1"/>
                          </a:solidFill>
                          <a:effectLst/>
                          <a:latin typeface="Calibri" charset="0"/>
                          <a:ea typeface="Calibri" charset="0"/>
                          <a:cs typeface="Calibri" charset="0"/>
                        </a:rPr>
                        <a:t>Collection team:</a:t>
                      </a:r>
                    </a:p>
                  </a:txBody>
                  <a:tcPr marL="54187" marR="54187" marT="54187" marB="5418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a:spcBef>
                          <a:spcPts val="600"/>
                        </a:spcBef>
                        <a:spcAft>
                          <a:spcPts val="0"/>
                        </a:spcAft>
                      </a:pPr>
                      <a:r>
                        <a:rPr lang="en-GB" sz="2200" b="0" i="0" dirty="0">
                          <a:solidFill>
                            <a:schemeClr val="bg1"/>
                          </a:solidFill>
                          <a:effectLst/>
                          <a:latin typeface="Calibri" charset="0"/>
                          <a:ea typeface="Calibri" charset="0"/>
                          <a:cs typeface="Calibri" charset="0"/>
                        </a:rPr>
                        <a:t>A trained team of 10-12 collectors coordinated by a Jordan-based project manager. </a:t>
                      </a:r>
                    </a:p>
                  </a:txBody>
                  <a:tcPr marL="54187" marR="54187" marT="54187" marB="5418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70840">
                <a:tc>
                  <a:txBody>
                    <a:bodyPr/>
                    <a:lstStyle/>
                    <a:p>
                      <a:pPr algn="l">
                        <a:spcBef>
                          <a:spcPts val="600"/>
                        </a:spcBef>
                        <a:spcAft>
                          <a:spcPts val="0"/>
                        </a:spcAft>
                      </a:pPr>
                      <a:r>
                        <a:rPr lang="en-GB" sz="2200" b="1" i="0" dirty="0">
                          <a:solidFill>
                            <a:schemeClr val="bg1"/>
                          </a:solidFill>
                          <a:effectLst/>
                          <a:latin typeface="Calibri" charset="0"/>
                          <a:ea typeface="Calibri" charset="0"/>
                          <a:cs typeface="Calibri" charset="0"/>
                        </a:rPr>
                        <a:t>Collection method:</a:t>
                      </a:r>
                    </a:p>
                  </a:txBody>
                  <a:tcPr marL="54187" marR="54187" marT="54187" marB="5418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a:spcBef>
                          <a:spcPts val="600"/>
                        </a:spcBef>
                        <a:spcAft>
                          <a:spcPts val="0"/>
                        </a:spcAft>
                      </a:pPr>
                      <a:r>
                        <a:rPr lang="en-GB" sz="2200" b="0" i="0" dirty="0">
                          <a:solidFill>
                            <a:schemeClr val="bg1"/>
                          </a:solidFill>
                          <a:effectLst/>
                          <a:latin typeface="Calibri" charset="0"/>
                          <a:ea typeface="Calibri" charset="0"/>
                          <a:cs typeface="Calibri" charset="0"/>
                        </a:rPr>
                        <a:t>Collection in training venues via </a:t>
                      </a:r>
                      <a:r>
                        <a:rPr lang="en-GB" sz="2200" b="0" i="0" dirty="0" err="1">
                          <a:solidFill>
                            <a:schemeClr val="bg1"/>
                          </a:solidFill>
                          <a:effectLst/>
                          <a:latin typeface="Calibri" charset="0"/>
                          <a:ea typeface="Calibri" charset="0"/>
                          <a:cs typeface="Calibri" charset="0"/>
                        </a:rPr>
                        <a:t>SenseMaker</a:t>
                      </a:r>
                      <a:r>
                        <a:rPr lang="en-GB" sz="2200" b="0" i="0" dirty="0">
                          <a:solidFill>
                            <a:schemeClr val="bg1"/>
                          </a:solidFill>
                          <a:effectLst/>
                          <a:latin typeface="Calibri" charset="0"/>
                          <a:ea typeface="Calibri" charset="0"/>
                          <a:cs typeface="Calibri" charset="0"/>
                        </a:rPr>
                        <a:t>® collector apps on locally procured tablets which were tested for compatibility prior to purchase. Narratives were typed into tablets during interview. To ensure better quality some collectors were collecting on paper and entering data via apps post collection.  </a:t>
                      </a:r>
                    </a:p>
                  </a:txBody>
                  <a:tcPr marL="54187" marR="54187" marT="54187" marB="5418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70840">
                <a:tc>
                  <a:txBody>
                    <a:bodyPr/>
                    <a:lstStyle/>
                    <a:p>
                      <a:pPr algn="l">
                        <a:spcBef>
                          <a:spcPts val="600"/>
                        </a:spcBef>
                        <a:spcAft>
                          <a:spcPts val="0"/>
                        </a:spcAft>
                      </a:pPr>
                      <a:r>
                        <a:rPr lang="en-GB" sz="2200" b="1" i="0">
                          <a:solidFill>
                            <a:schemeClr val="bg1"/>
                          </a:solidFill>
                          <a:effectLst/>
                          <a:latin typeface="Calibri" charset="0"/>
                          <a:ea typeface="Calibri" charset="0"/>
                          <a:cs typeface="Calibri" charset="0"/>
                        </a:rPr>
                        <a:t>Collection language</a:t>
                      </a:r>
                    </a:p>
                  </a:txBody>
                  <a:tcPr marL="54187" marR="54187" marT="54187" marB="5418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a:spcBef>
                          <a:spcPts val="600"/>
                        </a:spcBef>
                        <a:spcAft>
                          <a:spcPts val="0"/>
                        </a:spcAft>
                      </a:pPr>
                      <a:r>
                        <a:rPr lang="en-GB" sz="2200" b="0" i="0" dirty="0">
                          <a:solidFill>
                            <a:schemeClr val="bg1"/>
                          </a:solidFill>
                          <a:effectLst/>
                          <a:latin typeface="Calibri" charset="0"/>
                          <a:ea typeface="Calibri" charset="0"/>
                          <a:cs typeface="Calibri" charset="0"/>
                        </a:rPr>
                        <a:t>Arabic</a:t>
                      </a:r>
                    </a:p>
                  </a:txBody>
                  <a:tcPr marL="54187" marR="54187" marT="54187" marB="5418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70840">
                <a:tc>
                  <a:txBody>
                    <a:bodyPr/>
                    <a:lstStyle/>
                    <a:p>
                      <a:pPr algn="l">
                        <a:spcBef>
                          <a:spcPts val="600"/>
                        </a:spcBef>
                        <a:spcAft>
                          <a:spcPts val="0"/>
                        </a:spcAft>
                      </a:pPr>
                      <a:r>
                        <a:rPr lang="en-GB" sz="2200" b="1" i="0" dirty="0">
                          <a:solidFill>
                            <a:schemeClr val="bg1"/>
                          </a:solidFill>
                          <a:effectLst/>
                          <a:latin typeface="Calibri" charset="0"/>
                          <a:ea typeface="Calibri" charset="0"/>
                          <a:cs typeface="Calibri" charset="0"/>
                        </a:rPr>
                        <a:t>Instrument</a:t>
                      </a:r>
                    </a:p>
                  </a:txBody>
                  <a:tcPr marL="54187" marR="54187" marT="54187" marB="5418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a:spcBef>
                          <a:spcPts val="600"/>
                        </a:spcBef>
                        <a:spcAft>
                          <a:spcPts val="0"/>
                        </a:spcAft>
                      </a:pPr>
                      <a:r>
                        <a:rPr lang="en-GB" sz="2200" b="0" i="0" dirty="0">
                          <a:solidFill>
                            <a:schemeClr val="bg1"/>
                          </a:solidFill>
                          <a:effectLst/>
                          <a:latin typeface="Calibri" charset="0"/>
                          <a:ea typeface="Calibri" charset="0"/>
                          <a:cs typeface="Calibri" charset="0"/>
                        </a:rPr>
                        <a:t>Additional four questions </a:t>
                      </a:r>
                      <a:r>
                        <a:rPr lang="en-GB" sz="2200" b="0" i="0" dirty="0" smtClean="0">
                          <a:solidFill>
                            <a:schemeClr val="bg1"/>
                          </a:solidFill>
                          <a:effectLst/>
                          <a:latin typeface="Calibri" charset="0"/>
                          <a:ea typeface="Calibri" charset="0"/>
                          <a:cs typeface="Calibri" charset="0"/>
                        </a:rPr>
                        <a:t>about programme participation were</a:t>
                      </a:r>
                      <a:r>
                        <a:rPr lang="en-GB" sz="2200" b="0" i="0" baseline="0" dirty="0" smtClean="0">
                          <a:solidFill>
                            <a:schemeClr val="bg1"/>
                          </a:solidFill>
                          <a:effectLst/>
                          <a:latin typeface="Calibri" charset="0"/>
                          <a:ea typeface="Calibri" charset="0"/>
                          <a:cs typeface="Calibri" charset="0"/>
                        </a:rPr>
                        <a:t> </a:t>
                      </a:r>
                      <a:r>
                        <a:rPr lang="en-GB" sz="2200" b="0" i="0" dirty="0" smtClean="0">
                          <a:solidFill>
                            <a:schemeClr val="bg1"/>
                          </a:solidFill>
                          <a:effectLst/>
                          <a:latin typeface="Calibri" charset="0"/>
                          <a:ea typeface="Calibri" charset="0"/>
                          <a:cs typeface="Calibri" charset="0"/>
                        </a:rPr>
                        <a:t>added </a:t>
                      </a:r>
                      <a:r>
                        <a:rPr lang="en-GB" sz="2200" b="0" i="0" dirty="0">
                          <a:solidFill>
                            <a:schemeClr val="bg1"/>
                          </a:solidFill>
                          <a:effectLst/>
                          <a:latin typeface="Calibri" charset="0"/>
                          <a:ea typeface="Calibri" charset="0"/>
                          <a:cs typeface="Calibri" charset="0"/>
                        </a:rPr>
                        <a:t>to the </a:t>
                      </a:r>
                      <a:r>
                        <a:rPr lang="en-GB" sz="2200" b="0" i="0" dirty="0" err="1">
                          <a:solidFill>
                            <a:schemeClr val="bg1"/>
                          </a:solidFill>
                          <a:effectLst/>
                          <a:latin typeface="Calibri" charset="0"/>
                          <a:ea typeface="Calibri" charset="0"/>
                          <a:cs typeface="Calibri" charset="0"/>
                        </a:rPr>
                        <a:t>endline</a:t>
                      </a:r>
                      <a:r>
                        <a:rPr lang="en-GB" sz="2200" b="0" i="0" dirty="0">
                          <a:solidFill>
                            <a:schemeClr val="bg1"/>
                          </a:solidFill>
                          <a:effectLst/>
                          <a:latin typeface="Calibri" charset="0"/>
                          <a:ea typeface="Calibri" charset="0"/>
                          <a:cs typeface="Calibri" charset="0"/>
                        </a:rPr>
                        <a:t> instrument </a:t>
                      </a:r>
                    </a:p>
                  </a:txBody>
                  <a:tcPr marL="54187" marR="54187" marT="54187" marB="5418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70840">
                <a:tc>
                  <a:txBody>
                    <a:bodyPr/>
                    <a:lstStyle/>
                    <a:p>
                      <a:pPr algn="l">
                        <a:spcBef>
                          <a:spcPts val="600"/>
                        </a:spcBef>
                        <a:spcAft>
                          <a:spcPts val="0"/>
                        </a:spcAft>
                      </a:pPr>
                      <a:r>
                        <a:rPr lang="en-GB" sz="2200" b="1" i="0" dirty="0">
                          <a:solidFill>
                            <a:schemeClr val="bg1"/>
                          </a:solidFill>
                          <a:effectLst/>
                          <a:latin typeface="Calibri" charset="0"/>
                          <a:ea typeface="Calibri" charset="0"/>
                          <a:cs typeface="Calibri" charset="0"/>
                        </a:rPr>
                        <a:t>Number of data points</a:t>
                      </a:r>
                    </a:p>
                  </a:txBody>
                  <a:tcPr marL="54187" marR="54187" marT="54187" marB="5418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a:spcBef>
                          <a:spcPts val="600"/>
                        </a:spcBef>
                        <a:spcAft>
                          <a:spcPts val="0"/>
                        </a:spcAft>
                      </a:pPr>
                      <a:r>
                        <a:rPr lang="en-GB" sz="2200" b="0" i="0" dirty="0" smtClean="0">
                          <a:solidFill>
                            <a:schemeClr val="bg1"/>
                          </a:solidFill>
                          <a:effectLst/>
                          <a:latin typeface="Calibri" charset="0"/>
                          <a:ea typeface="Calibri" charset="0"/>
                          <a:cs typeface="Calibri" charset="0"/>
                        </a:rPr>
                        <a:t>Baseline: 1,999</a:t>
                      </a:r>
                    </a:p>
                    <a:p>
                      <a:pPr algn="l">
                        <a:spcBef>
                          <a:spcPts val="600"/>
                        </a:spcBef>
                        <a:spcAft>
                          <a:spcPts val="0"/>
                        </a:spcAft>
                      </a:pPr>
                      <a:r>
                        <a:rPr lang="en-GB" sz="2200" b="0" i="0" dirty="0" err="1" smtClean="0">
                          <a:solidFill>
                            <a:schemeClr val="bg1"/>
                          </a:solidFill>
                          <a:effectLst/>
                          <a:latin typeface="Calibri" charset="0"/>
                          <a:ea typeface="Calibri" charset="0"/>
                          <a:cs typeface="Calibri" charset="0"/>
                        </a:rPr>
                        <a:t>Endline</a:t>
                      </a:r>
                      <a:r>
                        <a:rPr lang="en-GB" sz="2200" b="0" i="0" dirty="0" smtClean="0">
                          <a:solidFill>
                            <a:schemeClr val="bg1"/>
                          </a:solidFill>
                          <a:effectLst/>
                          <a:latin typeface="Calibri" charset="0"/>
                          <a:ea typeface="Calibri" charset="0"/>
                          <a:cs typeface="Calibri" charset="0"/>
                        </a:rPr>
                        <a:t>:</a:t>
                      </a:r>
                      <a:r>
                        <a:rPr lang="en-GB" sz="2200" b="0" i="0" baseline="0" dirty="0" smtClean="0">
                          <a:solidFill>
                            <a:schemeClr val="bg1"/>
                          </a:solidFill>
                          <a:effectLst/>
                          <a:latin typeface="Calibri" charset="0"/>
                          <a:ea typeface="Calibri" charset="0"/>
                          <a:cs typeface="Calibri" charset="0"/>
                        </a:rPr>
                        <a:t> 1,918</a:t>
                      </a:r>
                      <a:endParaRPr lang="en-GB" sz="2200" b="0" i="0" dirty="0">
                        <a:solidFill>
                          <a:schemeClr val="bg1"/>
                        </a:solidFill>
                        <a:effectLst/>
                        <a:latin typeface="Calibri" charset="0"/>
                        <a:ea typeface="Calibri" charset="0"/>
                        <a:cs typeface="Calibri" charset="0"/>
                      </a:endParaRPr>
                    </a:p>
                  </a:txBody>
                  <a:tcPr marL="54187" marR="54187" marT="54187" marB="5418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73172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design decisions</a:t>
            </a:r>
            <a:endParaRPr lang="en-US" dirty="0"/>
          </a:p>
        </p:txBody>
      </p:sp>
      <p:sp>
        <p:nvSpPr>
          <p:cNvPr id="3" name="Content Placeholder 2"/>
          <p:cNvSpPr>
            <a:spLocks noGrp="1"/>
          </p:cNvSpPr>
          <p:nvPr>
            <p:ph type="body" idx="1"/>
          </p:nvPr>
        </p:nvSpPr>
        <p:spPr/>
        <p:txBody>
          <a:bodyPr>
            <a:normAutofit fontScale="85000" lnSpcReduction="20000"/>
          </a:bodyPr>
          <a:lstStyle/>
          <a:p>
            <a:r>
              <a:rPr lang="en-US" dirty="0" smtClean="0"/>
              <a:t>Design workshop to include local expertise, key external stakeholders, internal subject matter experts</a:t>
            </a:r>
          </a:p>
          <a:p>
            <a:r>
              <a:rPr lang="en-US" dirty="0" smtClean="0"/>
              <a:t>Dedicated collector group, recruited and trained locally</a:t>
            </a:r>
          </a:p>
          <a:p>
            <a:pPr lvl="1"/>
            <a:r>
              <a:rPr lang="en-US" dirty="0" smtClean="0"/>
              <a:t>Periodic refresher training</a:t>
            </a:r>
          </a:p>
          <a:p>
            <a:pPr lvl="1"/>
            <a:r>
              <a:rPr lang="en-US" dirty="0" smtClean="0"/>
              <a:t>Monitoring for biases</a:t>
            </a:r>
          </a:p>
          <a:p>
            <a:r>
              <a:rPr lang="en-US" dirty="0" smtClean="0"/>
              <a:t>Beneficiary IDs</a:t>
            </a:r>
          </a:p>
          <a:p>
            <a:r>
              <a:rPr lang="en-US" dirty="0" smtClean="0"/>
              <a:t>Cultural basis to questions rather topic-specific</a:t>
            </a:r>
          </a:p>
          <a:p>
            <a:pPr lvl="1"/>
            <a:r>
              <a:rPr lang="en-US" dirty="0" smtClean="0"/>
              <a:t>Allows greater flexibility in multi-use data</a:t>
            </a:r>
          </a:p>
          <a:p>
            <a:pPr lvl="1"/>
            <a:r>
              <a:rPr lang="en-US" dirty="0" smtClean="0"/>
              <a:t>Avoids gaming bias around sensitive areas</a:t>
            </a:r>
          </a:p>
          <a:p>
            <a:r>
              <a:rPr lang="en-US" dirty="0" smtClean="0"/>
              <a:t>Participative workshops with beneficiaries, stakeholders, UN agency partners to explore data and produce insights and recommendations</a:t>
            </a:r>
          </a:p>
        </p:txBody>
      </p:sp>
    </p:spTree>
    <p:extLst>
      <p:ext uri="{BB962C8B-B14F-4D97-AF65-F5344CB8AC3E}">
        <p14:creationId xmlns:p14="http://schemas.microsoft.com/office/powerpoint/2010/main" val="145521744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6" name="pasted-image.tiff"/>
          <p:cNvPicPr>
            <a:picLocks noChangeAspect="1"/>
          </p:cNvPicPr>
          <p:nvPr/>
        </p:nvPicPr>
        <p:blipFill>
          <a:blip r:embed="rId2">
            <a:extLst/>
          </a:blip>
          <a:srcRect l="20766" t="16172" r="20766" b="14834"/>
          <a:stretch>
            <a:fillRect/>
          </a:stretch>
        </p:blipFill>
        <p:spPr>
          <a:xfrm>
            <a:off x="3555038" y="2642430"/>
            <a:ext cx="7054095" cy="6133897"/>
          </a:xfrm>
          <a:prstGeom prst="rect">
            <a:avLst/>
          </a:prstGeom>
          <a:ln w="25400"/>
        </p:spPr>
      </p:pic>
      <p:sp>
        <p:nvSpPr>
          <p:cNvPr id="527" name="Shape 527"/>
          <p:cNvSpPr>
            <a:spLocks noGrp="1"/>
          </p:cNvSpPr>
          <p:nvPr>
            <p:ph type="sldNum" sz="quarter" idx="2"/>
          </p:nvPr>
        </p:nvSpPr>
        <p:spPr>
          <a:xfrm>
            <a:off x="12611338" y="9383040"/>
            <a:ext cx="384590" cy="439093"/>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8</a:t>
            </a:fld>
            <a:endParaRPr/>
          </a:p>
        </p:txBody>
      </p:sp>
      <p:sp>
        <p:nvSpPr>
          <p:cNvPr id="528" name="Shape 528"/>
          <p:cNvSpPr/>
          <p:nvPr/>
        </p:nvSpPr>
        <p:spPr>
          <a:xfrm>
            <a:off x="0" y="318429"/>
            <a:ext cx="8230038" cy="669735"/>
          </a:xfrm>
          <a:prstGeom prst="rect">
            <a:avLst/>
          </a:prstGeom>
          <a:ln w="12700">
            <a:miter lim="400000"/>
          </a:ln>
          <a:extLst>
            <a:ext uri="{C572A759-6A51-4108-AA02-DFA0A04FC94B}">
              <ma14:wrappingTextBoxFlag xmlns:ma14="http://schemas.microsoft.com/office/mac/drawingml/2011/main" val="1"/>
            </a:ext>
          </a:extLst>
        </p:spPr>
        <p:txBody>
          <a:bodyPr lIns="97536" tIns="97536" rIns="97536" bIns="97536">
            <a:spAutoFit/>
          </a:bodyPr>
          <a:lstStyle>
            <a:lvl1pPr marL="0" marR="0" algn="l">
              <a:buClr>
                <a:srgbClr val="982616"/>
              </a:buClr>
              <a:buFont typeface="Flora"/>
              <a:defRPr sz="2400">
                <a:solidFill>
                  <a:srgbClr val="982616"/>
                </a:solidFill>
                <a:uFill>
                  <a:solidFill>
                    <a:srgbClr val="982616"/>
                  </a:solidFill>
                </a:uFill>
                <a:latin typeface="Franklin Gothic Demi Cond"/>
                <a:ea typeface="Franklin Gothic Demi Cond"/>
                <a:cs typeface="Franklin Gothic Demi Cond"/>
                <a:sym typeface="Franklin Gothic Demi Cond"/>
              </a:defRPr>
            </a:lvl1pPr>
          </a:lstStyle>
          <a:p>
            <a:r>
              <a:rPr sz="3072" dirty="0"/>
              <a:t>T4. In the example you gave, what mattered to people?</a:t>
            </a:r>
          </a:p>
        </p:txBody>
      </p:sp>
      <p:sp>
        <p:nvSpPr>
          <p:cNvPr id="529" name="Shape 529"/>
          <p:cNvSpPr/>
          <p:nvPr/>
        </p:nvSpPr>
        <p:spPr>
          <a:xfrm>
            <a:off x="4258256" y="1574660"/>
            <a:ext cx="5647786" cy="94551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buClr>
                <a:srgbClr val="000000"/>
              </a:buClr>
              <a:buFont typeface="Flora"/>
              <a:defRPr sz="2400">
                <a:latin typeface="Franklin Gothic Demi Cond"/>
                <a:ea typeface="Franklin Gothic Demi Cond"/>
                <a:cs typeface="Franklin Gothic Demi Cond"/>
                <a:sym typeface="Franklin Gothic Demi Cond"/>
              </a:defRPr>
            </a:pPr>
            <a:r>
              <a:rPr sz="3072" dirty="0">
                <a:solidFill>
                  <a:schemeClr val="bg1"/>
                </a:solidFill>
              </a:rPr>
              <a:t>Prosperity</a:t>
            </a:r>
            <a:br>
              <a:rPr sz="3072" dirty="0">
                <a:solidFill>
                  <a:schemeClr val="bg1"/>
                </a:solidFill>
              </a:rPr>
            </a:br>
            <a:r>
              <a:rPr sz="3072" dirty="0">
                <a:solidFill>
                  <a:schemeClr val="bg1"/>
                </a:solidFill>
              </a:rPr>
              <a:t>الرفاهية</a:t>
            </a:r>
          </a:p>
        </p:txBody>
      </p:sp>
      <p:sp>
        <p:nvSpPr>
          <p:cNvPr id="530" name="Shape 530"/>
          <p:cNvSpPr/>
          <p:nvPr/>
        </p:nvSpPr>
        <p:spPr>
          <a:xfrm>
            <a:off x="-714031" y="7964767"/>
            <a:ext cx="6359163" cy="141827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buClr>
                <a:srgbClr val="000000"/>
              </a:buClr>
              <a:buFont typeface="Flora"/>
              <a:defRPr sz="2400">
                <a:latin typeface="Franklin Gothic Demi Cond"/>
                <a:ea typeface="Franklin Gothic Demi Cond"/>
                <a:cs typeface="Franklin Gothic Demi Cond"/>
                <a:sym typeface="Franklin Gothic Demi Cond"/>
              </a:defRPr>
            </a:pPr>
            <a:r>
              <a:rPr sz="3072">
                <a:solidFill>
                  <a:schemeClr val="bg1"/>
                </a:solidFill>
              </a:rPr>
              <a:t>Surviving</a:t>
            </a:r>
            <a:br>
              <a:rPr sz="3072">
                <a:solidFill>
                  <a:schemeClr val="bg1"/>
                </a:solidFill>
              </a:rPr>
            </a:br>
            <a:r>
              <a:rPr sz="3072">
                <a:solidFill>
                  <a:schemeClr val="bg1"/>
                </a:solidFill>
              </a:rPr>
              <a:t>حياة كريمة (تأمين الحاجات الأساسية)</a:t>
            </a:r>
          </a:p>
        </p:txBody>
      </p:sp>
      <p:sp>
        <p:nvSpPr>
          <p:cNvPr id="531" name="Shape 531"/>
          <p:cNvSpPr/>
          <p:nvPr/>
        </p:nvSpPr>
        <p:spPr>
          <a:xfrm>
            <a:off x="8427739" y="8201145"/>
            <a:ext cx="5456461" cy="94551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buClr>
                <a:srgbClr val="000000"/>
              </a:buClr>
              <a:buFont typeface="Flora"/>
              <a:defRPr sz="2400">
                <a:latin typeface="Franklin Gothic Demi Cond"/>
                <a:ea typeface="Franklin Gothic Demi Cond"/>
                <a:cs typeface="Franklin Gothic Demi Cond"/>
                <a:sym typeface="Franklin Gothic Demi Cond"/>
              </a:defRPr>
            </a:pPr>
            <a:r>
              <a:rPr sz="3072">
                <a:solidFill>
                  <a:schemeClr val="bg1"/>
                </a:solidFill>
              </a:rPr>
              <a:t>Status</a:t>
            </a:r>
            <a:br>
              <a:rPr sz="3072">
                <a:solidFill>
                  <a:schemeClr val="bg1"/>
                </a:solidFill>
              </a:rPr>
            </a:br>
            <a:r>
              <a:rPr sz="3072">
                <a:solidFill>
                  <a:schemeClr val="bg1"/>
                </a:solidFill>
              </a:rPr>
              <a:t>مكانة اجتماعية</a:t>
            </a:r>
          </a:p>
        </p:txBody>
      </p:sp>
      <p:graphicFrame>
        <p:nvGraphicFramePr>
          <p:cNvPr id="532" name="Table 532"/>
          <p:cNvGraphicFramePr/>
          <p:nvPr>
            <p:extLst>
              <p:ext uri="{D42A27DB-BD31-4B8C-83A1-F6EECF244321}">
                <p14:modId xmlns:p14="http://schemas.microsoft.com/office/powerpoint/2010/main" val="1825775429"/>
              </p:ext>
            </p:extLst>
          </p:nvPr>
        </p:nvGraphicFramePr>
        <p:xfrm>
          <a:off x="3506435" y="881576"/>
          <a:ext cx="9297198" cy="944880"/>
        </p:xfrm>
        <a:graphic>
          <a:graphicData uri="http://schemas.openxmlformats.org/drawingml/2006/table">
            <a:tbl>
              <a:tblPr/>
              <a:tblGrid>
                <a:gridCol w="9297198"/>
              </a:tblGrid>
              <a:tr h="936346">
                <a:tc>
                  <a:txBody>
                    <a:bodyPr/>
                    <a:lstStyle/>
                    <a:p>
                      <a:pPr algn="r" defTabSz="482600" rtl="1">
                        <a:defRPr sz="1800">
                          <a:uFillTx/>
                        </a:defRPr>
                      </a:pPr>
                      <a:r>
                        <a:rPr sz="3100" dirty="0">
                          <a:solidFill>
                            <a:srgbClr val="982616"/>
                          </a:solidFill>
                          <a:uFill>
                            <a:solidFill>
                              <a:srgbClr val="982616"/>
                            </a:solidFill>
                          </a:uFill>
                          <a:latin typeface="Franklin Gothic Demi Cond"/>
                          <a:ea typeface="Franklin Gothic Demi Cond"/>
                          <a:cs typeface="Franklin Gothic Demi Cond"/>
                          <a:sym typeface="Franklin Gothic Demi Cond"/>
                        </a:rPr>
                        <a:t>س4 في المثال الذي أعطيته، ما هو الأمر المهم بالنسبة للناس؟</a:t>
                      </a:r>
                    </a:p>
                  </a:txBody>
                  <a:tcPr marL="81280" marR="81280" marT="0" marB="0" horzOverflow="overflow">
                    <a:lnL w="0">
                      <a:miter lim="400000"/>
                    </a:lnL>
                    <a:lnR w="0">
                      <a:miter lim="400000"/>
                    </a:lnR>
                    <a:lnT w="0">
                      <a:miter lim="400000"/>
                    </a:lnT>
                    <a:lnB w="0">
                      <a:miter lim="400000"/>
                    </a:lnB>
                  </a:tcPr>
                </a:tc>
              </a:tr>
            </a:tbl>
          </a:graphicData>
        </a:graphic>
      </p:graphicFrame>
      <p:pic>
        <p:nvPicPr>
          <p:cNvPr id="533" name="pasted-image.tiff"/>
          <p:cNvPicPr>
            <a:picLocks noChangeAspect="1"/>
          </p:cNvPicPr>
          <p:nvPr/>
        </p:nvPicPr>
        <p:blipFill>
          <a:blip r:embed="rId3">
            <a:extLst/>
          </a:blip>
          <a:srcRect r="46210"/>
          <a:stretch>
            <a:fillRect/>
          </a:stretch>
        </p:blipFill>
        <p:spPr>
          <a:xfrm>
            <a:off x="10474452" y="2474109"/>
            <a:ext cx="1224168" cy="1869441"/>
          </a:xfrm>
          <a:prstGeom prst="rect">
            <a:avLst/>
          </a:prstGeom>
          <a:ln w="25400"/>
        </p:spPr>
      </p:pic>
    </p:spTree>
    <p:extLst>
      <p:ext uri="{BB962C8B-B14F-4D97-AF65-F5344CB8AC3E}">
        <p14:creationId xmlns:p14="http://schemas.microsoft.com/office/powerpoint/2010/main" val="163567086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6" name="pasted-image.tiff"/>
          <p:cNvPicPr>
            <a:picLocks noChangeAspect="1"/>
          </p:cNvPicPr>
          <p:nvPr/>
        </p:nvPicPr>
        <p:blipFill>
          <a:blip r:embed="rId2">
            <a:extLst/>
          </a:blip>
          <a:srcRect l="20766" t="16172" r="20766" b="14834"/>
          <a:stretch>
            <a:fillRect/>
          </a:stretch>
        </p:blipFill>
        <p:spPr>
          <a:xfrm>
            <a:off x="3555038" y="2642430"/>
            <a:ext cx="7054095" cy="6133897"/>
          </a:xfrm>
          <a:prstGeom prst="rect">
            <a:avLst/>
          </a:prstGeom>
          <a:ln w="25400"/>
        </p:spPr>
      </p:pic>
      <p:sp>
        <p:nvSpPr>
          <p:cNvPr id="527" name="Shape 527"/>
          <p:cNvSpPr>
            <a:spLocks noGrp="1"/>
          </p:cNvSpPr>
          <p:nvPr>
            <p:ph type="sldNum" sz="quarter" idx="2"/>
          </p:nvPr>
        </p:nvSpPr>
        <p:spPr>
          <a:xfrm>
            <a:off x="12611338" y="9383040"/>
            <a:ext cx="384590" cy="439093"/>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9</a:t>
            </a:fld>
            <a:endParaRPr/>
          </a:p>
        </p:txBody>
      </p:sp>
      <p:sp>
        <p:nvSpPr>
          <p:cNvPr id="528" name="Shape 528"/>
          <p:cNvSpPr/>
          <p:nvPr/>
        </p:nvSpPr>
        <p:spPr>
          <a:xfrm>
            <a:off x="0" y="318429"/>
            <a:ext cx="8230038" cy="669735"/>
          </a:xfrm>
          <a:prstGeom prst="rect">
            <a:avLst/>
          </a:prstGeom>
          <a:ln w="12700">
            <a:miter lim="400000"/>
          </a:ln>
          <a:extLst>
            <a:ext uri="{C572A759-6A51-4108-AA02-DFA0A04FC94B}">
              <ma14:wrappingTextBoxFlag xmlns:ma14="http://schemas.microsoft.com/office/mac/drawingml/2011/main" val="1"/>
            </a:ext>
          </a:extLst>
        </p:spPr>
        <p:txBody>
          <a:bodyPr lIns="97536" tIns="97536" rIns="97536" bIns="97536">
            <a:spAutoFit/>
          </a:bodyPr>
          <a:lstStyle>
            <a:lvl1pPr marL="0" marR="0" algn="l">
              <a:buClr>
                <a:srgbClr val="982616"/>
              </a:buClr>
              <a:buFont typeface="Flora"/>
              <a:defRPr sz="2400">
                <a:solidFill>
                  <a:srgbClr val="982616"/>
                </a:solidFill>
                <a:uFill>
                  <a:solidFill>
                    <a:srgbClr val="982616"/>
                  </a:solidFill>
                </a:uFill>
                <a:latin typeface="Franklin Gothic Demi Cond"/>
                <a:ea typeface="Franklin Gothic Demi Cond"/>
                <a:cs typeface="Franklin Gothic Demi Cond"/>
                <a:sym typeface="Franklin Gothic Demi Cond"/>
              </a:defRPr>
            </a:lvl1pPr>
          </a:lstStyle>
          <a:p>
            <a:r>
              <a:rPr sz="3072" dirty="0"/>
              <a:t>T4. In the example you gave, what mattered to people?</a:t>
            </a:r>
          </a:p>
        </p:txBody>
      </p:sp>
      <p:sp>
        <p:nvSpPr>
          <p:cNvPr id="529" name="Shape 529"/>
          <p:cNvSpPr/>
          <p:nvPr/>
        </p:nvSpPr>
        <p:spPr>
          <a:xfrm>
            <a:off x="4258256" y="1574660"/>
            <a:ext cx="5647786" cy="94551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buClr>
                <a:srgbClr val="000000"/>
              </a:buClr>
              <a:buFont typeface="Flora"/>
              <a:defRPr sz="2400">
                <a:latin typeface="Franklin Gothic Demi Cond"/>
                <a:ea typeface="Franklin Gothic Demi Cond"/>
                <a:cs typeface="Franklin Gothic Demi Cond"/>
                <a:sym typeface="Franklin Gothic Demi Cond"/>
              </a:defRPr>
            </a:pPr>
            <a:r>
              <a:rPr sz="3072" dirty="0">
                <a:solidFill>
                  <a:schemeClr val="bg1"/>
                </a:solidFill>
              </a:rPr>
              <a:t>Prosperity</a:t>
            </a:r>
            <a:br>
              <a:rPr sz="3072" dirty="0">
                <a:solidFill>
                  <a:schemeClr val="bg1"/>
                </a:solidFill>
              </a:rPr>
            </a:br>
            <a:r>
              <a:rPr sz="3072" dirty="0">
                <a:solidFill>
                  <a:schemeClr val="bg1"/>
                </a:solidFill>
              </a:rPr>
              <a:t>الرفاهية</a:t>
            </a:r>
          </a:p>
        </p:txBody>
      </p:sp>
      <p:sp>
        <p:nvSpPr>
          <p:cNvPr id="530" name="Shape 530"/>
          <p:cNvSpPr/>
          <p:nvPr/>
        </p:nvSpPr>
        <p:spPr>
          <a:xfrm>
            <a:off x="-714031" y="7964767"/>
            <a:ext cx="6359163" cy="141827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buClr>
                <a:srgbClr val="000000"/>
              </a:buClr>
              <a:buFont typeface="Flora"/>
              <a:defRPr sz="2400">
                <a:latin typeface="Franklin Gothic Demi Cond"/>
                <a:ea typeface="Franklin Gothic Demi Cond"/>
                <a:cs typeface="Franklin Gothic Demi Cond"/>
                <a:sym typeface="Franklin Gothic Demi Cond"/>
              </a:defRPr>
            </a:pPr>
            <a:r>
              <a:rPr sz="3072">
                <a:solidFill>
                  <a:schemeClr val="bg1"/>
                </a:solidFill>
              </a:rPr>
              <a:t>Surviving</a:t>
            </a:r>
            <a:br>
              <a:rPr sz="3072">
                <a:solidFill>
                  <a:schemeClr val="bg1"/>
                </a:solidFill>
              </a:rPr>
            </a:br>
            <a:r>
              <a:rPr sz="3072">
                <a:solidFill>
                  <a:schemeClr val="bg1"/>
                </a:solidFill>
              </a:rPr>
              <a:t>حياة كريمة (تأمين الحاجات الأساسية)</a:t>
            </a:r>
          </a:p>
        </p:txBody>
      </p:sp>
      <p:sp>
        <p:nvSpPr>
          <p:cNvPr id="531" name="Shape 531"/>
          <p:cNvSpPr/>
          <p:nvPr/>
        </p:nvSpPr>
        <p:spPr>
          <a:xfrm>
            <a:off x="8427739" y="8201145"/>
            <a:ext cx="5456461" cy="94551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buClr>
                <a:srgbClr val="000000"/>
              </a:buClr>
              <a:buFont typeface="Flora"/>
              <a:defRPr sz="2400">
                <a:latin typeface="Franklin Gothic Demi Cond"/>
                <a:ea typeface="Franklin Gothic Demi Cond"/>
                <a:cs typeface="Franklin Gothic Demi Cond"/>
                <a:sym typeface="Franklin Gothic Demi Cond"/>
              </a:defRPr>
            </a:pPr>
            <a:r>
              <a:rPr sz="3072">
                <a:solidFill>
                  <a:schemeClr val="bg1"/>
                </a:solidFill>
              </a:rPr>
              <a:t>Status</a:t>
            </a:r>
            <a:br>
              <a:rPr sz="3072">
                <a:solidFill>
                  <a:schemeClr val="bg1"/>
                </a:solidFill>
              </a:rPr>
            </a:br>
            <a:r>
              <a:rPr sz="3072">
                <a:solidFill>
                  <a:schemeClr val="bg1"/>
                </a:solidFill>
              </a:rPr>
              <a:t>مكانة اجتماعية</a:t>
            </a:r>
          </a:p>
        </p:txBody>
      </p:sp>
      <p:graphicFrame>
        <p:nvGraphicFramePr>
          <p:cNvPr id="532" name="Table 532"/>
          <p:cNvGraphicFramePr/>
          <p:nvPr>
            <p:extLst>
              <p:ext uri="{D42A27DB-BD31-4B8C-83A1-F6EECF244321}">
                <p14:modId xmlns:p14="http://schemas.microsoft.com/office/powerpoint/2010/main" val="1825775429"/>
              </p:ext>
            </p:extLst>
          </p:nvPr>
        </p:nvGraphicFramePr>
        <p:xfrm>
          <a:off x="3506435" y="881576"/>
          <a:ext cx="9297198" cy="944880"/>
        </p:xfrm>
        <a:graphic>
          <a:graphicData uri="http://schemas.openxmlformats.org/drawingml/2006/table">
            <a:tbl>
              <a:tblPr/>
              <a:tblGrid>
                <a:gridCol w="9297198"/>
              </a:tblGrid>
              <a:tr h="936346">
                <a:tc>
                  <a:txBody>
                    <a:bodyPr/>
                    <a:lstStyle/>
                    <a:p>
                      <a:pPr algn="r" defTabSz="482600" rtl="1">
                        <a:defRPr sz="1800">
                          <a:uFillTx/>
                        </a:defRPr>
                      </a:pPr>
                      <a:r>
                        <a:rPr sz="3100" dirty="0">
                          <a:solidFill>
                            <a:srgbClr val="982616"/>
                          </a:solidFill>
                          <a:uFill>
                            <a:solidFill>
                              <a:srgbClr val="982616"/>
                            </a:solidFill>
                          </a:uFill>
                          <a:latin typeface="Franklin Gothic Demi Cond"/>
                          <a:ea typeface="Franklin Gothic Demi Cond"/>
                          <a:cs typeface="Franklin Gothic Demi Cond"/>
                          <a:sym typeface="Franklin Gothic Demi Cond"/>
                        </a:rPr>
                        <a:t>س4 في المثال الذي أعطيته، ما هو الأمر المهم بالنسبة للناس؟</a:t>
                      </a:r>
                    </a:p>
                  </a:txBody>
                  <a:tcPr marL="81280" marR="81280" marT="0" marB="0" horzOverflow="overflow">
                    <a:lnL w="0">
                      <a:miter lim="400000"/>
                    </a:lnL>
                    <a:lnR w="0">
                      <a:miter lim="400000"/>
                    </a:lnR>
                    <a:lnT w="0">
                      <a:miter lim="400000"/>
                    </a:lnT>
                    <a:lnB w="0">
                      <a:miter lim="400000"/>
                    </a:lnB>
                  </a:tcPr>
                </a:tc>
              </a:tr>
            </a:tbl>
          </a:graphicData>
        </a:graphic>
      </p:graphicFrame>
      <p:pic>
        <p:nvPicPr>
          <p:cNvPr id="533" name="pasted-image.tiff"/>
          <p:cNvPicPr>
            <a:picLocks noChangeAspect="1"/>
          </p:cNvPicPr>
          <p:nvPr/>
        </p:nvPicPr>
        <p:blipFill>
          <a:blip r:embed="rId3">
            <a:extLst/>
          </a:blip>
          <a:srcRect r="46210"/>
          <a:stretch>
            <a:fillRect/>
          </a:stretch>
        </p:blipFill>
        <p:spPr>
          <a:xfrm>
            <a:off x="10474452" y="2474109"/>
            <a:ext cx="1224168" cy="1869441"/>
          </a:xfrm>
          <a:prstGeom prst="rect">
            <a:avLst/>
          </a:prstGeom>
          <a:ln w="25400"/>
        </p:spPr>
      </p:pic>
      <p:sp>
        <p:nvSpPr>
          <p:cNvPr id="4" name="Rounded Rectangular Callout 3"/>
          <p:cNvSpPr/>
          <p:nvPr/>
        </p:nvSpPr>
        <p:spPr>
          <a:xfrm>
            <a:off x="853440" y="2004888"/>
            <a:ext cx="3535680" cy="1475581"/>
          </a:xfrm>
          <a:prstGeom prst="wedgeRoundRectCallout">
            <a:avLst>
              <a:gd name="adj1" fmla="val 124984"/>
              <a:gd name="adj2" fmla="val 71542"/>
              <a:gd name="adj3" fmla="val 16667"/>
            </a:avLst>
          </a:prstGeom>
          <a:blipFill rotWithShape="1">
            <a:blip r:embed="rId4"/>
            <a:srcRect/>
            <a:tile tx="0" ty="0" sx="100000" sy="100000" flip="none" algn="tl"/>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4000" b="1" i="1" u="none" strike="noStrike" cap="none" spc="0" normalizeH="0" baseline="0" smtClean="0">
                <a:ln>
                  <a:noFill/>
                </a:ln>
                <a:solidFill>
                  <a:srgbClr val="FFFFFF"/>
                </a:solidFill>
                <a:effectLst/>
                <a:uFillTx/>
                <a:latin typeface="Calibri" charset="0"/>
                <a:ea typeface="Calibri" charset="0"/>
                <a:cs typeface="Calibri" charset="0"/>
                <a:sym typeface="Helvetica Light"/>
              </a:rPr>
              <a:t>Desired shift (government)</a:t>
            </a:r>
            <a:endParaRPr kumimoji="0" lang="en-US" sz="4000" b="1" i="1" u="none" strike="noStrike" cap="none" spc="0" normalizeH="0" baseline="0">
              <a:ln>
                <a:noFill/>
              </a:ln>
              <a:solidFill>
                <a:srgbClr val="FFFFFF"/>
              </a:solidFill>
              <a:effectLst/>
              <a:uFillTx/>
              <a:latin typeface="Calibri" charset="0"/>
              <a:ea typeface="Calibri" charset="0"/>
              <a:cs typeface="Calibri" charset="0"/>
              <a:sym typeface="Helvetica Light"/>
            </a:endParaRPr>
          </a:p>
        </p:txBody>
      </p:sp>
      <p:sp>
        <p:nvSpPr>
          <p:cNvPr id="6" name="Freeform 5"/>
          <p:cNvSpPr/>
          <p:nvPr/>
        </p:nvSpPr>
        <p:spPr>
          <a:xfrm>
            <a:off x="4937760" y="4236720"/>
            <a:ext cx="4332303" cy="3928200"/>
          </a:xfrm>
          <a:custGeom>
            <a:avLst/>
            <a:gdLst>
              <a:gd name="connsiteX0" fmla="*/ 0 w 4332303"/>
              <a:gd name="connsiteY0" fmla="*/ 3520440 h 3928200"/>
              <a:gd name="connsiteX1" fmla="*/ 4282440 w 4332303"/>
              <a:gd name="connsiteY1" fmla="*/ 3840480 h 3928200"/>
              <a:gd name="connsiteX2" fmla="*/ 2286000 w 4332303"/>
              <a:gd name="connsiteY2" fmla="*/ 2118360 h 3928200"/>
              <a:gd name="connsiteX3" fmla="*/ 1493520 w 4332303"/>
              <a:gd name="connsiteY3" fmla="*/ 1097280 h 3928200"/>
              <a:gd name="connsiteX4" fmla="*/ 2103120 w 4332303"/>
              <a:gd name="connsiteY4" fmla="*/ 0 h 392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2303" h="3928200">
                <a:moveTo>
                  <a:pt x="0" y="3520440"/>
                </a:moveTo>
                <a:cubicBezTo>
                  <a:pt x="1950720" y="3797300"/>
                  <a:pt x="3901440" y="4074160"/>
                  <a:pt x="4282440" y="3840480"/>
                </a:cubicBezTo>
                <a:cubicBezTo>
                  <a:pt x="4663440" y="3606800"/>
                  <a:pt x="2750820" y="2575560"/>
                  <a:pt x="2286000" y="2118360"/>
                </a:cubicBezTo>
                <a:cubicBezTo>
                  <a:pt x="1821180" y="1661160"/>
                  <a:pt x="1524000" y="1450340"/>
                  <a:pt x="1493520" y="1097280"/>
                </a:cubicBezTo>
                <a:cubicBezTo>
                  <a:pt x="1463040" y="744220"/>
                  <a:pt x="2103120" y="0"/>
                  <a:pt x="2103120" y="0"/>
                </a:cubicBezTo>
              </a:path>
            </a:pathLst>
          </a:custGeom>
          <a:noFill/>
          <a:ln w="79375" cap="flat">
            <a:solidFill>
              <a:schemeClr val="bg1"/>
            </a:solidFill>
            <a:miter lim="400000"/>
            <a:tailEnd type="stealth" w="lg" len="lg"/>
          </a:ln>
          <a:effectLst>
            <a:outerShdw blurRad="50800" dist="50800" dir="5400000" algn="ctr" rotWithShape="0">
              <a:schemeClr val="bg1"/>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Tree>
    <p:extLst>
      <p:ext uri="{BB962C8B-B14F-4D97-AF65-F5344CB8AC3E}">
        <p14:creationId xmlns:p14="http://schemas.microsoft.com/office/powerpoint/2010/main" val="12386695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Felix Titling"/>
        <a:ea typeface="Felix Titling"/>
        <a:cs typeface="Felix Titling"/>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Felix Titling"/>
        <a:ea typeface="Felix Titling"/>
        <a:cs typeface="Felix Titling"/>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687</TotalTime>
  <Words>937</Words>
  <Application>Microsoft Macintosh PowerPoint</Application>
  <PresentationFormat>Custom</PresentationFormat>
  <Paragraphs>217</Paragraphs>
  <Slides>18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Bradley Hand ITC TT-Bold</vt:lpstr>
      <vt:lpstr>Calibri</vt:lpstr>
      <vt:lpstr>Flora</vt:lpstr>
      <vt:lpstr>Franklin Gothic Demi Cond</vt:lpstr>
      <vt:lpstr>Franklin Gothic Medium Cond</vt:lpstr>
      <vt:lpstr>Gill Sans</vt:lpstr>
      <vt:lpstr>Helvetica Light</vt:lpstr>
      <vt:lpstr>Helvetica Neue</vt:lpstr>
      <vt:lpstr>Times New Roman</vt:lpstr>
      <vt:lpstr>Black</vt:lpstr>
      <vt:lpstr>Evaluating the effect of UNDP livelihood programmes on life and choices made by Syrian refugee and Jordanian populations in communities in Jordan.</vt:lpstr>
      <vt:lpstr>The project</vt:lpstr>
      <vt:lpstr>Three programmes were put in place in three chosen governorates:</vt:lpstr>
      <vt:lpstr>PowerPoint Presentation</vt:lpstr>
      <vt:lpstr>Our role</vt:lpstr>
      <vt:lpstr>Summary of the study</vt:lpstr>
      <vt:lpstr>Key design decisions</vt:lpstr>
      <vt:lpstr>PowerPoint Presentation</vt:lpstr>
      <vt:lpstr>PowerPoint Presentation</vt:lpstr>
      <vt:lpstr>T4. In the example you gave, what mattered to people?</vt:lpstr>
      <vt:lpstr>PowerPoint Presentation</vt:lpstr>
      <vt:lpstr>More subtle effects and indicators</vt:lpstr>
      <vt:lpstr>PowerPoint Presentation</vt:lpstr>
      <vt:lpstr>This study have changed my point of view to tend to social capital more than financial capital</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Narrative and evolutionary opportunities in organisational culture CRS</dc:title>
  <cp:lastModifiedBy>Tony Quinlan</cp:lastModifiedBy>
  <cp:revision>35</cp:revision>
  <dcterms:modified xsi:type="dcterms:W3CDTF">2017-12-27T11:19:46Z</dcterms:modified>
</cp:coreProperties>
</file>